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678" r:id="rId2"/>
    <p:sldId id="680" r:id="rId3"/>
    <p:sldId id="681" r:id="rId4"/>
    <p:sldId id="682" r:id="rId5"/>
    <p:sldId id="683" r:id="rId6"/>
    <p:sldId id="687" r:id="rId7"/>
    <p:sldId id="684" r:id="rId8"/>
    <p:sldId id="685" r:id="rId9"/>
    <p:sldId id="686" r:id="rId10"/>
    <p:sldId id="688" r:id="rId11"/>
    <p:sldId id="691" r:id="rId12"/>
    <p:sldId id="689" r:id="rId13"/>
    <p:sldId id="690" r:id="rId14"/>
    <p:sldId id="694" r:id="rId15"/>
    <p:sldId id="692" r:id="rId16"/>
    <p:sldId id="693" r:id="rId17"/>
    <p:sldId id="696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BE0"/>
    <a:srgbClr val="033572"/>
    <a:srgbClr val="073F7D"/>
    <a:srgbClr val="FFFFFF"/>
    <a:srgbClr val="D3A518"/>
    <a:srgbClr val="E8EFFF"/>
    <a:srgbClr val="4963A7"/>
    <a:srgbClr val="C1D4FF"/>
    <a:srgbClr val="1E76B8"/>
    <a:srgbClr val="2C9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5300" autoAdjust="0"/>
  </p:normalViewPr>
  <p:slideViewPr>
    <p:cSldViewPr snapToGrid="0">
      <p:cViewPr varScale="1">
        <p:scale>
          <a:sx n="107" d="100"/>
          <a:sy n="107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A9AA4-7A72-4FD0-A01E-C485F1E04323}" type="datetimeFigureOut">
              <a:rPr lang="ko-KR" altLang="en-US" smtClean="0"/>
              <a:t>2026-05-12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6FB97-57E2-4F33-9197-3E5FEC13C1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16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6FB97-57E2-4F33-9197-3E5FEC13C15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052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20381-51AE-D046-7918-22FAE29FE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AF32CAC-0E1A-2DD3-AF39-74FE14992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EA8EA83-FB25-A349-2FC9-F1F17529C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205D5E-C9AE-C53E-6E7D-ED116CC3A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6FB97-57E2-4F33-9197-3E5FEC13C15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94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F098C-F4BA-141C-0D31-16DABE33D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0BCAB3B-D112-EBE8-7BDF-CC8ED448E7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FD870B4-E222-E0C5-1174-05E6336EA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1F2683-5A7D-B018-E485-051437FFF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6FB97-57E2-4F33-9197-3E5FEC13C15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11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B49D6-0FB4-9BE4-6BD7-2555540A0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42976E-E143-5F98-0577-A5948B937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871A3A-6EDC-17AB-2876-63E7FB530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CF89EB-405E-B4D4-AFD5-6FE3810EC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6FB97-57E2-4F33-9197-3E5FEC13C15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90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90FDD-C576-EFE9-2958-B2916D268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1284208-34D1-FC2B-F00A-139918027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A9E85B9-2C18-88D7-081D-39E754A1E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A723C2C-806A-52BD-C0A7-6B7F47065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6FB97-57E2-4F33-9197-3E5FEC13C15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98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223D7-F8AA-3D34-1DA2-30FCE12E7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A404C60-85C2-1E07-2C80-5CC0CA346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5A251F3-3063-FBF5-8F2F-24EEF92CC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5E59C4-F6D0-8659-69E2-0720C3986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6FB97-57E2-4F33-9197-3E5FEC13C15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01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8DEA3-BE1A-F339-50E1-28B485A27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2DAC7AB-F0A0-E45E-5381-30E5F376F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ED2A005-BF02-3C4C-B35E-F7271C1D6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BF0598-4AE3-82A9-D155-D05DF9B2C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6FB97-57E2-4F33-9197-3E5FEC13C15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784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A5A9F-20CD-00A1-9D1C-BB231F416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AB1FC8-09EF-0A7E-064D-A7BFA8469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1FA1CA7-DD5C-DFB3-8A8E-F63F9C43A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7478A39-126E-7DE2-6315-308EEB0B6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6FB97-57E2-4F33-9197-3E5FEC13C15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9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48759-88C2-1FB9-6076-92F58A389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BFBEAA-090E-28FC-A1B4-CA9EC4260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22ACEC4-7149-3002-D2D7-FF0DADB59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8BC778-0BED-1631-561F-9B76AF069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6FB97-57E2-4F33-9197-3E5FEC13C15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266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AA05A-917C-C490-B345-77A6BC348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41B1354-FF9B-501F-2088-3CA8A7F82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AFB6BF5-08BB-BEEE-4B04-3071661BA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AAF5A61-5C73-3573-7132-7673DDB9D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6FB97-57E2-4F33-9197-3E5FEC13C15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59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99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3531F01-5EFD-7302-A5AF-0DB1A87C25E4}"/>
              </a:ext>
            </a:extLst>
          </p:cNvPr>
          <p:cNvSpPr/>
          <p:nvPr userDrawn="1"/>
        </p:nvSpPr>
        <p:spPr>
          <a:xfrm>
            <a:off x="0" y="0"/>
            <a:ext cx="714375" cy="6857995"/>
          </a:xfrm>
          <a:prstGeom prst="rect">
            <a:avLst/>
          </a:prstGeom>
          <a:gradFill>
            <a:gsLst>
              <a:gs pos="0">
                <a:srgbClr val="2D9BE0"/>
              </a:gs>
              <a:gs pos="100000">
                <a:srgbClr val="03357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33572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2B063B3-009C-0122-D141-1031CA6E57B1}"/>
              </a:ext>
            </a:extLst>
          </p:cNvPr>
          <p:cNvCxnSpPr>
            <a:cxnSpLocks/>
          </p:cNvCxnSpPr>
          <p:nvPr userDrawn="1"/>
        </p:nvCxnSpPr>
        <p:spPr>
          <a:xfrm>
            <a:off x="714375" y="6454240"/>
            <a:ext cx="11002874" cy="0"/>
          </a:xfrm>
          <a:prstGeom prst="line">
            <a:avLst/>
          </a:prstGeom>
          <a:ln w="9525">
            <a:solidFill>
              <a:srgbClr val="033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5C84E8-6BA6-F3A0-3E7F-43E3954AE489}"/>
              </a:ext>
            </a:extLst>
          </p:cNvPr>
          <p:cNvSpPr txBox="1"/>
          <p:nvPr userDrawn="1"/>
        </p:nvSpPr>
        <p:spPr>
          <a:xfrm>
            <a:off x="854731" y="247391"/>
            <a:ext cx="610103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963A7"/>
                </a:solidFill>
                <a:effectLst/>
                <a:uLnTx/>
                <a:uFillTx/>
                <a:latin typeface="Montserrat SemiBold" pitchFamily="2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Lawyul</a:t>
            </a:r>
            <a:endParaRPr kumimoji="1" lang="ko-KR" altLang="en-US" sz="1100" b="0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963A7"/>
              </a:solidFill>
              <a:effectLst/>
              <a:uLnTx/>
              <a:uFillTx/>
              <a:latin typeface="Montserrat SemiBold" pitchFamily="2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4AEC01A-7381-C80B-988C-B8A067315BC5}"/>
              </a:ext>
            </a:extLst>
          </p:cNvPr>
          <p:cNvSpPr txBox="1">
            <a:spLocks/>
          </p:cNvSpPr>
          <p:nvPr userDrawn="1"/>
        </p:nvSpPr>
        <p:spPr>
          <a:xfrm>
            <a:off x="4112623" y="6492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B887F-64A3-4700-8B16-1303CF0C76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925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73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A2712-58C0-2598-0205-A1C610B5B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수동 입력 6">
            <a:extLst>
              <a:ext uri="{FF2B5EF4-FFF2-40B4-BE49-F238E27FC236}">
                <a16:creationId xmlns:a16="http://schemas.microsoft.com/office/drawing/2014/main" id="{02EC5E75-4857-CA66-E816-E0FCF64668D5}"/>
              </a:ext>
            </a:extLst>
          </p:cNvPr>
          <p:cNvSpPr/>
          <p:nvPr/>
        </p:nvSpPr>
        <p:spPr>
          <a:xfrm rot="16200000">
            <a:off x="5715000" y="381000"/>
            <a:ext cx="6858000" cy="6096000"/>
          </a:xfrm>
          <a:prstGeom prst="flowChartManualInput">
            <a:avLst/>
          </a:prstGeom>
          <a:gradFill>
            <a:gsLst>
              <a:gs pos="4587">
                <a:srgbClr val="033572">
                  <a:alpha val="77000"/>
                </a:srgbClr>
              </a:gs>
              <a:gs pos="59000">
                <a:srgbClr val="1868A9">
                  <a:alpha val="92000"/>
                </a:srgbClr>
              </a:gs>
              <a:gs pos="66052">
                <a:srgbClr val="145FA0">
                  <a:alpha val="93000"/>
                </a:srgbClr>
              </a:gs>
              <a:gs pos="24000">
                <a:srgbClr val="033572">
                  <a:alpha val="90000"/>
                </a:srgbClr>
              </a:gs>
              <a:gs pos="100000">
                <a:srgbClr val="03357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F95210-1836-E6F4-B237-BADAD7806D82}"/>
              </a:ext>
            </a:extLst>
          </p:cNvPr>
          <p:cNvSpPr txBox="1"/>
          <p:nvPr/>
        </p:nvSpPr>
        <p:spPr>
          <a:xfrm>
            <a:off x="909084" y="2197892"/>
            <a:ext cx="8071648" cy="246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40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슬기로운 노무생활</a:t>
            </a:r>
            <a:r>
              <a:rPr lang="en-US" altLang="ko-KR" sz="40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000" b="0" spc="-20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3357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태권도장 </a:t>
            </a:r>
            <a:r>
              <a:rPr lang="ko-KR" altLang="en-US" sz="4000" b="0" spc="-20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운영시</a:t>
            </a:r>
            <a:r>
              <a:rPr lang="ko-KR" altLang="en-US" sz="40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4000" b="0" spc="-20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3357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반드시 알아야 할 노동관계법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AC27130-5A3A-3624-E6E5-81665F06C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011"/>
            <a:ext cx="1041150" cy="33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6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9378A-053D-8E86-1969-57B840715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2F407A-F7B9-03DA-BCB9-06A34CDECADC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CASE6. </a:t>
            </a:r>
            <a:r>
              <a:rPr kumimoji="0" lang="ko-KR" altLang="en-US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연장</a:t>
            </a:r>
            <a:r>
              <a:rPr kumimoji="0" lang="en-US" altLang="ko-KR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kumimoji="0" lang="ko-KR" altLang="en-US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휴일근로수당의 지급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BD842-69B8-F187-035B-C067BF3D9809}"/>
              </a:ext>
            </a:extLst>
          </p:cNvPr>
          <p:cNvSpPr txBox="1"/>
          <p:nvPr/>
        </p:nvSpPr>
        <p:spPr>
          <a:xfrm>
            <a:off x="854731" y="247391"/>
            <a:ext cx="610103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963A7"/>
                </a:solidFill>
                <a:effectLst/>
                <a:uLnTx/>
                <a:uFillTx/>
                <a:latin typeface="Montserrat SemiBold" pitchFamily="2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Lawyul</a:t>
            </a:r>
            <a:endParaRPr kumimoji="1" lang="ko-KR" altLang="en-US" sz="1100" b="0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963A7"/>
              </a:solidFill>
              <a:effectLst/>
              <a:uLnTx/>
              <a:uFillTx/>
              <a:latin typeface="Montserrat SemiBold" pitchFamily="2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A7DCCFA-BA0F-B6B8-5E9D-9D2F104A612E}"/>
              </a:ext>
            </a:extLst>
          </p:cNvPr>
          <p:cNvGrpSpPr/>
          <p:nvPr/>
        </p:nvGrpSpPr>
        <p:grpSpPr>
          <a:xfrm>
            <a:off x="960582" y="3524250"/>
            <a:ext cx="10756667" cy="2874964"/>
            <a:chOff x="960582" y="3524250"/>
            <a:chExt cx="10756667" cy="2874964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4CF38C36-3E63-E088-9136-1DEE3A0D9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524250"/>
              <a:ext cx="3272348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ko-KR" altLang="en-US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노동법상  </a:t>
              </a: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ISSUE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627C2380-C147-187F-2223-F285083F5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879851"/>
              <a:ext cx="10756667" cy="2519363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1pPr>
              <a:lvl2pPr marL="742950" indent="-28575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2pPr>
              <a:lvl3pPr marL="11430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3pPr>
              <a:lvl4pPr marL="16002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4pPr>
              <a:lvl5pPr marL="20574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5pPr>
              <a:lvl6pPr marL="25146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6pPr>
              <a:lvl7pPr marL="29718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7pPr>
              <a:lvl8pPr marL="34290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8pPr>
              <a:lvl9pPr marL="38862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9pPr>
            </a:lstStyle>
            <a:p>
              <a:pPr marL="228600" indent="-228600" algn="l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연장근로라 함은 법정근로시간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주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40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을 초과하여 당사자간 합의하에 근로한 시간으로 정의할 수 있으며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단시간 근로자는 소정근로시간을 초과하여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 marL="228600" indent="-228600" algn="l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휴일근로라 함은 주휴일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초단시간 근로자 미적용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및 공휴일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초단시간 근로자 및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이하 사업장 미적용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에 당사자간 합의하에 근로한 시간으로 정의합니다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228600" indent="-228600" algn="l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연장근로 및 휴일근로를 실시한 경우 통상임금의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50%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를 가산하여 지급해야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만약 휴일근로를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 이상 초과하여 근로한 경우에는 초과한 부분에 한해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100%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를 가산하여 지급해야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228600" indent="-228600" algn="l" eaLnBrk="1" hangingPunct="1">
                <a:lnSpc>
                  <a:spcPct val="150000"/>
                </a:lnSpc>
                <a:buAutoNum type="arabicPeriod"/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이하 사업장의 경우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&lt;CASE1.&gt;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에서 확인한 바와 같이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적용제외되므로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연장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휴일근로가산수당은 발생하지 않습니다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228600" indent="-228600" algn="l" eaLnBrk="1" hangingPunct="1">
                <a:lnSpc>
                  <a:spcPct val="150000"/>
                </a:lnSpc>
                <a:buAutoNum type="arabicPeriod"/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이상의 경우 일용직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아르바이트라 하더라도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연장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휴일근로 가산수당을 지급하며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단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초단시간 근로자의 경우 휴일근로 가산수당은 미지급 가능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 marL="228600" indent="-228600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한편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연장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휴일근로는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당사자와의 합의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＇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를 요하기 때문에 근로자가 임의로 사업장에 머물러 있거나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순수 개인적인 활동을 한 경우에는 연장근로가 아니라고 사료됩니다만 현실에서는 이를 서로 입증하기에는 어려운 점이 있으니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사업장에서 적극적으로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퇴근시키거나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불필요하게 남아있지 않도록 근태관리가 필요할 것으로 보입니다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AA6B968-D2FC-5AA1-84CE-44302CE30134}"/>
              </a:ext>
            </a:extLst>
          </p:cNvPr>
          <p:cNvGrpSpPr/>
          <p:nvPr/>
        </p:nvGrpSpPr>
        <p:grpSpPr>
          <a:xfrm>
            <a:off x="960582" y="1225835"/>
            <a:ext cx="10756667" cy="1892016"/>
            <a:chOff x="960582" y="1225835"/>
            <a:chExt cx="10756667" cy="1892016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6FBB833B-3AFC-B38C-DDC9-19CEF3DBA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225835"/>
              <a:ext cx="2152156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CASE 6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B37D9245-EC88-AE76-DEAA-D6DBBD78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584326"/>
              <a:ext cx="10756667" cy="1533525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1450" indent="-1714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9pPr>
            </a:lstStyle>
            <a:p>
              <a:pPr algn="l"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저희는 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이하 사업장인데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연장</a:t>
              </a: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휴일근로 가산수당을 지급해야 하나요</a:t>
              </a: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pPr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일용직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아르바이트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프리랜서에게도 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연장</a:t>
              </a: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휴일근로 가산수당을 지급해야 하나요</a:t>
              </a: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pPr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연장근로를 시키지 않았지만 근로자가 스스로 사업장에 남아 잔업을 실시한 경우에도 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연장</a:t>
              </a: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휴일근로수당을 지급해야 하나요</a:t>
              </a: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54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9BF97-10A9-AB9D-0DDD-B17329F89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BCC77F-9412-EE25-A6EA-284FE44927CE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kumimoji="0" lang="ko-KR" altLang="en-US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참고</a:t>
            </a:r>
            <a:r>
              <a:rPr kumimoji="0" lang="en-US" altLang="ko-KR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&gt; </a:t>
            </a:r>
            <a:r>
              <a:rPr kumimoji="0" lang="ko-KR" altLang="en-US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연장</a:t>
            </a:r>
            <a:r>
              <a:rPr kumimoji="0" lang="en-US" altLang="ko-KR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kumimoji="0" lang="ko-KR" altLang="en-US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휴일근로수당의 지급 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예시</a:t>
            </a:r>
            <a:endParaRPr kumimoji="0" lang="ko-KR" altLang="en-US" sz="2400" b="0" i="0" u="none" strike="noStrike" kern="1200" cap="none" spc="-20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33572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7EAD5-9053-696C-38DD-A90729D30229}"/>
              </a:ext>
            </a:extLst>
          </p:cNvPr>
          <p:cNvSpPr txBox="1"/>
          <p:nvPr/>
        </p:nvSpPr>
        <p:spPr>
          <a:xfrm>
            <a:off x="854731" y="247391"/>
            <a:ext cx="610103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963A7"/>
                </a:solidFill>
                <a:effectLst/>
                <a:uLnTx/>
                <a:uFillTx/>
                <a:latin typeface="Montserrat SemiBold" pitchFamily="2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Lawyul</a:t>
            </a:r>
            <a:endParaRPr kumimoji="1" lang="ko-KR" altLang="en-US" sz="1100" b="0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963A7"/>
              </a:solidFill>
              <a:effectLst/>
              <a:uLnTx/>
              <a:uFillTx/>
              <a:latin typeface="Montserrat SemiBold" pitchFamily="2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5EF013D-38E2-2856-E3C4-5FA378549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42343"/>
              </p:ext>
            </p:extLst>
          </p:nvPr>
        </p:nvGraphicFramePr>
        <p:xfrm>
          <a:off x="838200" y="1957388"/>
          <a:ext cx="10515602" cy="3050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706">
                  <a:extLst>
                    <a:ext uri="{9D8B030D-6E8A-4147-A177-3AD203B41FA5}">
                      <a16:colId xmlns:a16="http://schemas.microsoft.com/office/drawing/2014/main" val="3998454890"/>
                    </a:ext>
                  </a:extLst>
                </a:gridCol>
                <a:gridCol w="1139792">
                  <a:extLst>
                    <a:ext uri="{9D8B030D-6E8A-4147-A177-3AD203B41FA5}">
                      <a16:colId xmlns:a16="http://schemas.microsoft.com/office/drawing/2014/main" val="114302094"/>
                    </a:ext>
                  </a:extLst>
                </a:gridCol>
                <a:gridCol w="1142932">
                  <a:extLst>
                    <a:ext uri="{9D8B030D-6E8A-4147-A177-3AD203B41FA5}">
                      <a16:colId xmlns:a16="http://schemas.microsoft.com/office/drawing/2014/main" val="3640140651"/>
                    </a:ext>
                  </a:extLst>
                </a:gridCol>
                <a:gridCol w="1142932">
                  <a:extLst>
                    <a:ext uri="{9D8B030D-6E8A-4147-A177-3AD203B41FA5}">
                      <a16:colId xmlns:a16="http://schemas.microsoft.com/office/drawing/2014/main" val="828842271"/>
                    </a:ext>
                  </a:extLst>
                </a:gridCol>
                <a:gridCol w="1139792">
                  <a:extLst>
                    <a:ext uri="{9D8B030D-6E8A-4147-A177-3AD203B41FA5}">
                      <a16:colId xmlns:a16="http://schemas.microsoft.com/office/drawing/2014/main" val="3671609153"/>
                    </a:ext>
                  </a:extLst>
                </a:gridCol>
                <a:gridCol w="1139792">
                  <a:extLst>
                    <a:ext uri="{9D8B030D-6E8A-4147-A177-3AD203B41FA5}">
                      <a16:colId xmlns:a16="http://schemas.microsoft.com/office/drawing/2014/main" val="785947011"/>
                    </a:ext>
                  </a:extLst>
                </a:gridCol>
                <a:gridCol w="1142932">
                  <a:extLst>
                    <a:ext uri="{9D8B030D-6E8A-4147-A177-3AD203B41FA5}">
                      <a16:colId xmlns:a16="http://schemas.microsoft.com/office/drawing/2014/main" val="2305129767"/>
                    </a:ext>
                  </a:extLst>
                </a:gridCol>
                <a:gridCol w="1142932">
                  <a:extLst>
                    <a:ext uri="{9D8B030D-6E8A-4147-A177-3AD203B41FA5}">
                      <a16:colId xmlns:a16="http://schemas.microsoft.com/office/drawing/2014/main" val="2572310361"/>
                    </a:ext>
                  </a:extLst>
                </a:gridCol>
                <a:gridCol w="1139792">
                  <a:extLst>
                    <a:ext uri="{9D8B030D-6E8A-4147-A177-3AD203B41FA5}">
                      <a16:colId xmlns:a16="http://schemas.microsoft.com/office/drawing/2014/main" val="2543528349"/>
                    </a:ext>
                  </a:extLst>
                </a:gridCol>
              </a:tblGrid>
              <a:tr h="442333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r>
                        <a:rPr lang="ko-KR" altLang="en-US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 이상 사업장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r>
                        <a:rPr lang="ko-KR" altLang="en-US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 이하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98218"/>
                  </a:ext>
                </a:extLst>
              </a:tr>
              <a:tr h="5466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정규근로자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단시간근로자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계약직</a:t>
                      </a:r>
                      <a:b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일용근로자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초단시간 근로자</a:t>
                      </a:r>
                      <a:b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</a:t>
                      </a: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 미만</a:t>
                      </a: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정규근로자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단시간근로자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계약직</a:t>
                      </a:r>
                      <a:b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일용근로자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초단시간 근로자</a:t>
                      </a:r>
                      <a:br>
                        <a:rPr lang="ko-KR" altLang="en-US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</a:t>
                      </a:r>
                      <a:r>
                        <a:rPr lang="en-US" altLang="ko-KR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r>
                        <a:rPr lang="ko-KR" altLang="en-US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 미만</a:t>
                      </a:r>
                      <a:r>
                        <a:rPr lang="en-US" altLang="ko-KR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621825"/>
                  </a:ext>
                </a:extLst>
              </a:tr>
              <a:tr h="6870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연장근로 가산수당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50%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50%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50%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50%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3332730"/>
                  </a:ext>
                </a:extLst>
              </a:tr>
              <a:tr h="6870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휴일근로 가산수당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50%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50%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0%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solidFill>
                      <a:srgbClr val="2D9B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2401382"/>
                  </a:ext>
                </a:extLst>
              </a:tr>
              <a:tr h="68702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공휴일근로 가산수당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0%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solidFill>
                      <a:srgbClr val="2D9B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0%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0%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6748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99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F9426-ADC9-7B92-B693-2E8912E3A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96C935-291A-82D5-DFF3-EB944A1022D9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CASE7. 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근로시간과 휴게</a:t>
            </a:r>
            <a:endParaRPr kumimoji="0" lang="ko-KR" altLang="en-US" sz="2400" b="0" i="0" u="none" strike="noStrike" kern="1200" cap="none" spc="-20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33572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83222-1886-B158-4A2B-A0F594776BD3}"/>
              </a:ext>
            </a:extLst>
          </p:cNvPr>
          <p:cNvSpPr txBox="1"/>
          <p:nvPr/>
        </p:nvSpPr>
        <p:spPr>
          <a:xfrm>
            <a:off x="854731" y="247391"/>
            <a:ext cx="610103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963A7"/>
                </a:solidFill>
                <a:effectLst/>
                <a:uLnTx/>
                <a:uFillTx/>
                <a:latin typeface="Montserrat SemiBold" pitchFamily="2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Lawyul</a:t>
            </a:r>
            <a:endParaRPr kumimoji="1" lang="ko-KR" altLang="en-US" sz="1100" b="0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963A7"/>
              </a:solidFill>
              <a:effectLst/>
              <a:uLnTx/>
              <a:uFillTx/>
              <a:latin typeface="Montserrat SemiBold" pitchFamily="2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3218094-F5BC-F24A-75EE-A7DAB87C66D2}"/>
              </a:ext>
            </a:extLst>
          </p:cNvPr>
          <p:cNvGrpSpPr/>
          <p:nvPr/>
        </p:nvGrpSpPr>
        <p:grpSpPr>
          <a:xfrm>
            <a:off x="960582" y="3524250"/>
            <a:ext cx="10756667" cy="2874964"/>
            <a:chOff x="960582" y="3524250"/>
            <a:chExt cx="10756667" cy="2874964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4BA84A34-8F25-3C6B-87C3-F0070D4BB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524250"/>
              <a:ext cx="3272348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ko-KR" altLang="en-US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노동법상  </a:t>
              </a: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ISSUE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C302C8A2-23F2-4BAE-DA73-E6E6800E9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879851"/>
              <a:ext cx="10756667" cy="2519363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1pPr>
              <a:lvl2pPr marL="742950" indent="-28575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2pPr>
              <a:lvl3pPr marL="11430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3pPr>
              <a:lvl4pPr marL="16002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4pPr>
              <a:lvl5pPr marL="20574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5pPr>
              <a:lvl6pPr marL="25146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6pPr>
              <a:lvl7pPr marL="29718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7pPr>
              <a:lvl8pPr marL="34290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8pPr>
              <a:lvl9pPr marL="38862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9pPr>
            </a:lstStyle>
            <a:p>
              <a:pPr marL="228600" indent="-228600" eaLnBrk="1" hangingPunct="1">
                <a:lnSpc>
                  <a:spcPct val="150000"/>
                </a:lnSpc>
                <a:buAutoNum type="arabicPeriod"/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근로시간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이라 함은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사용자의 지휘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감독 아래 종속되어 있는 시간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즉 노동력을 사용자의 처분 아래에 둔 실구속시간을 의미합니다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228600" indent="-228600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사용자의 지시 여부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업무수행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참여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의무정도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수행이나 참여를 거부한 경우 불이익 여부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장소 제한의 정도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업무 산출물의 존재 등 사례별로 판단해야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228600" indent="-228600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사안의 경우 조기 출근하여 근로한 경우 근로한 것이 맞고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사용자가 묵시적으로 인정했다고 볼 만한 즉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적극적으로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정시출근을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지시하거나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수차례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조기출근에도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방치한 경우 근로시간으로 볼 수 있습니다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228600" indent="-228600" eaLnBrk="1" hangingPunct="1">
                <a:lnSpc>
                  <a:spcPct val="150000"/>
                </a:lnSpc>
                <a:buAutoNum type="arabicPeriod"/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휴게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란 사용자의 지휘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감독에서 벗어나 자유롭게 이용이 보장된 시간에 대해 휴게시간으로 인정하고 있으며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자유로운 사용이 어려운 경우와 지휘감독하의 대기시간은 근로시간으로 인정됩니다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휴게는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시간근로시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분 이상을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7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근로시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 이상을 근무 도중에 휴게로 부여해야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(4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인이하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사업장 적용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고용노동부에 따르면 근무중에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담배피러가거나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커피마시기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위한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분내의 시간은 대기시간으로 보아 원칙적으로 근로시간에 해당한다고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다만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사업장외 장소를 지정 후 자유로이 사용할 수 있도록 하여 담배 또는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커피마시기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위한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분 내외의 시간도 당사자간 휴게로 정할 수 있다고 사료됩니다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82B159D-479D-D276-ACAA-823C50CE194C}"/>
              </a:ext>
            </a:extLst>
          </p:cNvPr>
          <p:cNvGrpSpPr/>
          <p:nvPr/>
        </p:nvGrpSpPr>
        <p:grpSpPr>
          <a:xfrm>
            <a:off x="960582" y="1225835"/>
            <a:ext cx="10756667" cy="1892016"/>
            <a:chOff x="960582" y="1225835"/>
            <a:chExt cx="10756667" cy="1892016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81891236-3F9F-B42F-CA79-0975D81EA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225835"/>
              <a:ext cx="2152156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CASE 7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2D92A94F-C202-018B-9B8B-158E93181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584326"/>
              <a:ext cx="10756667" cy="1533525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1450" indent="-1714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소정근로시간이 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9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시부터 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18</a:t>
              </a:r>
              <a:r>
                <a:rPr lang="ko-KR" altLang="en-US" sz="12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시까지로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정해진 사업장에서 근로자가 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임의로 일찍 출근하여 출근시간 전에 일한 경우에도 근로시간에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해당하나요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</a:p>
            <a:p>
              <a:pPr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근로시간 도중에 </a:t>
              </a:r>
              <a:r>
                <a:rPr lang="ko-KR" altLang="en-US" sz="12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담배피러가거나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커피마시기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위한 </a:t>
              </a: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분내의 시간을 휴게시간으로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볼 수 있는지요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493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9F808-2514-7039-D6B1-2EF7F47AE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BD913E-37A9-ED69-AC95-6D2CCAE0521B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CASE8. 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해고</a:t>
            </a:r>
            <a:endParaRPr kumimoji="0" lang="ko-KR" altLang="en-US" sz="2400" b="0" i="0" u="none" strike="noStrike" kern="1200" cap="none" spc="-20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33572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BACCE-D46F-6803-837E-C866881DB248}"/>
              </a:ext>
            </a:extLst>
          </p:cNvPr>
          <p:cNvSpPr txBox="1"/>
          <p:nvPr/>
        </p:nvSpPr>
        <p:spPr>
          <a:xfrm>
            <a:off x="854731" y="247391"/>
            <a:ext cx="610103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963A7"/>
                </a:solidFill>
                <a:effectLst/>
                <a:uLnTx/>
                <a:uFillTx/>
                <a:latin typeface="Montserrat SemiBold" pitchFamily="2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Lawyul</a:t>
            </a:r>
            <a:endParaRPr kumimoji="1" lang="ko-KR" altLang="en-US" sz="1100" b="0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963A7"/>
              </a:solidFill>
              <a:effectLst/>
              <a:uLnTx/>
              <a:uFillTx/>
              <a:latin typeface="Montserrat SemiBold" pitchFamily="2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0C6CE43-3DF3-84AC-764E-8E95FCD0228C}"/>
              </a:ext>
            </a:extLst>
          </p:cNvPr>
          <p:cNvGrpSpPr/>
          <p:nvPr/>
        </p:nvGrpSpPr>
        <p:grpSpPr>
          <a:xfrm>
            <a:off x="960582" y="3524250"/>
            <a:ext cx="10756667" cy="2874964"/>
            <a:chOff x="960582" y="3524250"/>
            <a:chExt cx="10756667" cy="2874964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7E8AB60E-590F-3AEC-672E-CBF011A47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524250"/>
              <a:ext cx="3272348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ko-KR" altLang="en-US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노동법상  </a:t>
              </a: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ISSUE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1664E682-602B-C83F-9400-027E1C8E7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879851"/>
              <a:ext cx="10756667" cy="2519363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1pPr>
              <a:lvl2pPr marL="742950" indent="-28575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2pPr>
              <a:lvl3pPr marL="11430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3pPr>
              <a:lvl4pPr marL="16002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4pPr>
              <a:lvl5pPr marL="20574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5pPr>
              <a:lvl6pPr marL="25146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6pPr>
              <a:lvl7pPr marL="29718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7pPr>
              <a:lvl8pPr marL="34290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8pPr>
              <a:lvl9pPr marL="38862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9pPr>
            </a:lstStyle>
            <a:p>
              <a:pPr marL="228600" indent="-228600" eaLnBrk="1" hangingPunct="1">
                <a:lnSpc>
                  <a:spcPct val="150000"/>
                </a:lnSpc>
                <a:buAutoNum type="arabicPeriod"/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해고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란 사용자의 일방적 의사로 근로관계를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종료시키는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것으로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‘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정당한 이유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없이 불가능하며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해고의 제한 규정과 절차를 준수해야 하는 등에 유의해야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한편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근로자의 일방적 의사로 종료되는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사직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과 당사자간 합의에 의한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합의해지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권고사직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계약만료 등은 해고가 아니므로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해고의 제한을 받지 않습니다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정당한 이유에 관해서는 엄격한 판단을 하고 있으며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단순히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업무를 못해서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와 같은 주관적인 이유는 정당한 이유로 인정받기 어렵습니다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저성과자의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해고를 인정받기 쉽지 않다는 사례는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&lt;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별첨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4.&gt;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참고</a:t>
              </a:r>
              <a:endPara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업무상 부상 또는 질병을 위한 요양 기간 및 그 후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일간 해고금지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산전후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휴가 중 여성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그 후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일간 해고금지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육아휴직기간 중에는 해고가 금지됩니다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해고를 한다 해도 서면으로 해고사유와 시기를 통보해야 하며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30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일전 해고예고를 하거나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또는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일분 이상의 통상임금을 지급해야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정당한 이유가 있어야 해고가 가능한 경우는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이상 사업장에 적용됩니다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따라서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이하 사업장은 정당한 이유를 엄격히 따지지 않지만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해고예고와 해고시기의 제한은 준수해야 함을 유의해야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세부사항은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&lt;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별첨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1.&gt;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참조 </a:t>
              </a:r>
              <a:endPara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35C54D5-03F5-480C-703B-059D2E50673C}"/>
              </a:ext>
            </a:extLst>
          </p:cNvPr>
          <p:cNvGrpSpPr/>
          <p:nvPr/>
        </p:nvGrpSpPr>
        <p:grpSpPr>
          <a:xfrm>
            <a:off x="960582" y="1225835"/>
            <a:ext cx="10756667" cy="1892016"/>
            <a:chOff x="960582" y="1225835"/>
            <a:chExt cx="10756667" cy="1892016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B9473C70-BC5A-9DA2-7100-8DC980A37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225835"/>
              <a:ext cx="2152156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CASE 8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3E18E90A-7E65-BE0D-AE4C-B6DC3225C9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584326"/>
              <a:ext cx="10756667" cy="1533525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1450" indent="-1714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근로자가 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업무를 못해서 </a:t>
              </a:r>
              <a:r>
                <a:rPr lang="ko-KR" altLang="en-US" sz="1200" dirty="0" err="1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해고하려는데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가능할까요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pPr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우리 사업장은 </a:t>
              </a: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이하 사업장인데</a:t>
              </a: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해고가 불가능한가요</a:t>
              </a: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9268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648F5-FBC0-6731-9226-D32AB27F2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31F26-F5EB-8C9A-C16A-D509810CE530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별첨</a:t>
            </a: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4.&gt; </a:t>
            </a:r>
            <a:r>
              <a:rPr lang="ko-KR" altLang="en-US" sz="2400" b="0" spc="-20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저성과자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해고 </a:t>
            </a: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부정</a:t>
            </a: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사례</a:t>
            </a:r>
            <a:endParaRPr kumimoji="0" lang="ko-KR" altLang="en-US" sz="2400" b="0" i="0" u="none" strike="noStrike" kern="1200" cap="none" spc="-20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33572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56569-607D-16BB-0018-B41F86F892B8}"/>
              </a:ext>
            </a:extLst>
          </p:cNvPr>
          <p:cNvSpPr txBox="1"/>
          <p:nvPr/>
        </p:nvSpPr>
        <p:spPr>
          <a:xfrm>
            <a:off x="7959033" y="1266823"/>
            <a:ext cx="3384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대법원 </a:t>
            </a:r>
            <a:r>
              <a:rPr lang="en-US" altLang="ko-KR" sz="1200" b="1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2005. 11. 25. </a:t>
            </a:r>
            <a:r>
              <a:rPr lang="ko-KR" altLang="en-US" sz="1200" b="1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선고</a:t>
            </a:r>
            <a:r>
              <a:rPr lang="en-US" altLang="ko-KR" sz="1200" b="1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200" b="1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b="1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2005</a:t>
            </a:r>
            <a:r>
              <a:rPr lang="ko-KR" altLang="en-US" sz="1200" b="1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두</a:t>
            </a:r>
            <a:r>
              <a:rPr lang="en-US" altLang="ko-KR" sz="1200" b="1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9217 </a:t>
            </a:r>
            <a:r>
              <a:rPr lang="ko-KR" altLang="en-US" sz="1200" b="1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판결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2317C-E0A2-D619-F668-FB81795F6F61}"/>
              </a:ext>
            </a:extLst>
          </p:cNvPr>
          <p:cNvSpPr txBox="1"/>
          <p:nvPr/>
        </p:nvSpPr>
        <p:spPr>
          <a:xfrm>
            <a:off x="1061300" y="1585541"/>
            <a:ext cx="10206214" cy="110953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altLang="ko-KR" sz="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근로자는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1997. 11. 1. 000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계약직 사무원으로 입사하여 근무하였다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신청인의 근로계약기간이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2002. 12. 31.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종료됨에 따라 피신청인은 신청인이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2002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년도 근무성적 평가대상 직원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26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명중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26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위로 평가되었음을 근거로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2002. 12. 31.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인사규정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조에 따라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2003. 1. 1.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부터 같은 해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2. 28.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까지 대기발령을 하고 같은 해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3. 4.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까지 같은 기간을 연장하였다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 후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피신청인은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2003. 3. 4.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인사위원회를 개최하여 신청인을 직권면직 하였다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431D7-7146-3015-77EA-F3A6226C60AF}"/>
              </a:ext>
            </a:extLst>
          </p:cNvPr>
          <p:cNvSpPr txBox="1"/>
          <p:nvPr/>
        </p:nvSpPr>
        <p:spPr>
          <a:xfrm>
            <a:off x="1061300" y="1324304"/>
            <a:ext cx="1272857" cy="369332"/>
          </a:xfrm>
          <a:prstGeom prst="rect">
            <a:avLst/>
          </a:prstGeom>
          <a:solidFill>
            <a:srgbClr val="02347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사실관계</a:t>
            </a:r>
            <a:endParaRPr lang="en-US" altLang="ko-KR" sz="18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D05CA-4677-A8F3-9AA3-AC5AE372A0A1}"/>
              </a:ext>
            </a:extLst>
          </p:cNvPr>
          <p:cNvSpPr txBox="1"/>
          <p:nvPr/>
        </p:nvSpPr>
        <p:spPr>
          <a:xfrm>
            <a:off x="1061300" y="3117943"/>
            <a:ext cx="10206214" cy="134960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altLang="ko-KR" sz="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근로자가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이상 근무하면서 그 이전에 한 번도 근무수행능력이나 근무태도와 관련해서 경고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․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시말서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․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징계 등을 받은 사실이 없어 업무지시를 이행하지 않았다고 인정하기 부족하고 인정할 증거도 없는 점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2002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년도 인사고과 결과가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26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명중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26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위이나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1997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입사 후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2001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년도까지 근무평가 결과 별다른 문제점이 없는 평가를 받아 계약이 갱신 체결되었던 사실로 볼 때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단기간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동안의 근무평정 결과가 최하위라는 점만으로 근로자가 일할 수 없을 만큼 직무수행능력이 현저히 부족하다고 단정할 수 없다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2ECDBB-1349-D1A9-F55A-AD3B52DFA60C}"/>
              </a:ext>
            </a:extLst>
          </p:cNvPr>
          <p:cNvSpPr txBox="1"/>
          <p:nvPr/>
        </p:nvSpPr>
        <p:spPr>
          <a:xfrm>
            <a:off x="1061300" y="2885275"/>
            <a:ext cx="1272857" cy="369332"/>
          </a:xfrm>
          <a:prstGeom prst="rect">
            <a:avLst/>
          </a:prstGeom>
          <a:solidFill>
            <a:srgbClr val="02347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판단</a:t>
            </a:r>
            <a:endParaRPr lang="en-US" altLang="ko-KR" sz="18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D7B3F-A1A2-DC60-C3E5-DFD8054C723B}"/>
              </a:ext>
            </a:extLst>
          </p:cNvPr>
          <p:cNvSpPr txBox="1"/>
          <p:nvPr/>
        </p:nvSpPr>
        <p:spPr>
          <a:xfrm>
            <a:off x="1061300" y="4890410"/>
            <a:ext cx="10206214" cy="150964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인사고과가 상대평가 방식이므로 최하위 등급을 받은 것만으로 업무능력이 객관적으로 불량하다고 단정할 수 없는 점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감리업무 특성상 시공사와의 의견충돌이나 업무상 마찰이 발생할 수밖에 없는데 이를 해결하는 과정에서 해당 근로자의 독선적이고 비협조적인 성격으로 인해 업무처리가 원만하게 이루어지지 않은 경우가 있으나 업무미숙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․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근무태만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․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비위행위 때문이 아닌 점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회사에서도 근로자의 기술적인 업무능력과 전문성 등은 인정되나 근로자의 대인관계상의 문제로 잦은 업무상 마찰이 발생한 것으로 파악하고 있었던 점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2003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상반기 이후 특별한 업무를 부여하지 않아 사실상 업무능력을 판단할 수 없었던 점 등에 비추어 인사고과 결과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연속 최하위 등급을 받은 것만으로는 근무성적이 해고할 정도로 객관적으로 불량한 정도라고 할 수 없다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3E818-AA25-3E4D-5BAA-5D770BA00D94}"/>
              </a:ext>
            </a:extLst>
          </p:cNvPr>
          <p:cNvSpPr txBox="1"/>
          <p:nvPr/>
        </p:nvSpPr>
        <p:spPr>
          <a:xfrm>
            <a:off x="8090781" y="4657742"/>
            <a:ext cx="3120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대법원 2007.2.9, 선고 2006두18287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판결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4447CB-D509-6345-8DB4-D89131FC05A6}"/>
              </a:ext>
            </a:extLst>
          </p:cNvPr>
          <p:cNvSpPr txBox="1"/>
          <p:nvPr/>
        </p:nvSpPr>
        <p:spPr>
          <a:xfrm>
            <a:off x="1061300" y="4589410"/>
            <a:ext cx="1272857" cy="369332"/>
          </a:xfrm>
          <a:prstGeom prst="rect">
            <a:avLst/>
          </a:prstGeom>
          <a:solidFill>
            <a:srgbClr val="023472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판단</a:t>
            </a:r>
            <a:endParaRPr lang="en-US" altLang="ko-KR" sz="18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486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8F172-4D25-FA80-DE83-3442E14A7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E1634D-E5F2-0912-76E7-ED14129410D5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CASE9. </a:t>
            </a:r>
            <a:r>
              <a:rPr kumimoji="0" lang="ko-KR" altLang="en-US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퇴직금의 지급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D3D3D-EB76-D9DF-5215-216CD3AF9502}"/>
              </a:ext>
            </a:extLst>
          </p:cNvPr>
          <p:cNvSpPr txBox="1"/>
          <p:nvPr/>
        </p:nvSpPr>
        <p:spPr>
          <a:xfrm>
            <a:off x="854731" y="247391"/>
            <a:ext cx="610103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963A7"/>
                </a:solidFill>
                <a:effectLst/>
                <a:uLnTx/>
                <a:uFillTx/>
                <a:latin typeface="Montserrat SemiBold" pitchFamily="2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Lawyul</a:t>
            </a:r>
            <a:endParaRPr kumimoji="1" lang="ko-KR" altLang="en-US" sz="1100" b="0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963A7"/>
              </a:solidFill>
              <a:effectLst/>
              <a:uLnTx/>
              <a:uFillTx/>
              <a:latin typeface="Montserrat SemiBold" pitchFamily="2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937216C-A1AF-9F2E-F077-5142A9C73FCE}"/>
              </a:ext>
            </a:extLst>
          </p:cNvPr>
          <p:cNvGrpSpPr/>
          <p:nvPr/>
        </p:nvGrpSpPr>
        <p:grpSpPr>
          <a:xfrm>
            <a:off x="960582" y="3524250"/>
            <a:ext cx="10756667" cy="2874964"/>
            <a:chOff x="960582" y="3524250"/>
            <a:chExt cx="10756667" cy="2874964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74F2BD71-94EA-BCA6-F8FF-BDFC0352C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524250"/>
              <a:ext cx="3272348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ko-KR" altLang="en-US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노동법상  </a:t>
              </a: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ISSUE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F6806B46-C6AA-E4DD-07FB-74BBD9B7E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879851"/>
              <a:ext cx="10756667" cy="2519363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1pPr>
              <a:lvl2pPr marL="742950" indent="-28575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2pPr>
              <a:lvl3pPr marL="11430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3pPr>
              <a:lvl4pPr marL="16002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4pPr>
              <a:lvl5pPr marL="20574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5pPr>
              <a:lvl6pPr marL="25146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6pPr>
              <a:lvl7pPr marL="29718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7pPr>
              <a:lvl8pPr marL="34290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8pPr>
              <a:lvl9pPr marL="38862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9pPr>
            </a:lstStyle>
            <a:p>
              <a:pPr marL="228600" indent="-228600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퇴직금은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이상 계속 근로한 근로자에게 근속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년에 대하여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일분의 평균임금 이상의 퇴직금을 지급하도록 규정하고 있습니다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퇴직금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=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근속년수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*30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일분의 평균임금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평균임금은 퇴직일로부터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개월간 받은 임금과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년간 받은 상여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연차수당의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개월분을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개월의 일수로 나눈 것을 말합니다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퇴직급여보장법은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이상 사업장에 적용되므로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4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이하 사업장에서도 근로자가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이상 근속하고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퇴직시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4.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아르바이트에게도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이상 계속 근로한 경우 지급해야 하며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다만 초단시간 근로자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주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14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 미만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에게는 퇴직금을 지급하지 않아도 무방합니다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퇴직금은 퇴직 이후에 지급해야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따라서 재직 중에 연봉에 일부 포함하여 지급하거나 미리 지급하겠다고 약정하는 것은 퇴직금으로 인정되지 않습니다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6.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한편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중간정산 방식에 의해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13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번째 급여를 지급하는 방식으로 악용하는 경우가 있는데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이는 중간정산 사유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주택 구입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없이는 불가능하므로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중산정산으로 인정되지 않습니다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7.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다만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DC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형 퇴직연금을 가입하고 사용자는 매년 총임금의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1/12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를 퇴직연금으로 납부하고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근로자는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퇴직시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퇴직연금을 수령하는 방안이 있을 수 있습니다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2E9E568-4C0C-BC71-1303-3F777EA7DDAB}"/>
              </a:ext>
            </a:extLst>
          </p:cNvPr>
          <p:cNvGrpSpPr/>
          <p:nvPr/>
        </p:nvGrpSpPr>
        <p:grpSpPr>
          <a:xfrm>
            <a:off x="960582" y="1225835"/>
            <a:ext cx="10756667" cy="1892016"/>
            <a:chOff x="960582" y="1225835"/>
            <a:chExt cx="10756667" cy="1892016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CA1BCE6F-07DA-2989-94E2-DAB81A094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225835"/>
              <a:ext cx="2152156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CASE 9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CD38F87D-987D-217A-BD8E-ABE9B9041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584326"/>
              <a:ext cx="10756667" cy="1533525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1450" indent="-1714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이하 사업장에도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퇴직금을 지급해야 하나요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pPr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 err="1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아르바이트에게도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퇴직금을 지급해야 하나요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pPr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연봉에 퇴직금을 포함하거나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연봉을 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13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으로 나누어 </a:t>
              </a: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13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번째 급여를 퇴직금처럼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지급해도 되나요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4044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A4595-ACBF-E77B-B9B9-7D842CC8A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FF86F0-86B1-B06C-9256-F88A4B4B37CB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CASE10.</a:t>
            </a:r>
            <a:r>
              <a:rPr kumimoji="0" lang="en-US" altLang="ko-KR" sz="2400" b="0" i="0" u="none" strike="noStrike" kern="1200" cap="none" spc="-200" normalizeH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kumimoji="0" lang="ko-KR" altLang="en-US" sz="2400" b="0" i="0" u="none" strike="noStrike" kern="1200" cap="none" spc="-200" normalizeH="0" baseline="0" noProof="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사대보험의</a:t>
            </a:r>
            <a:r>
              <a:rPr kumimoji="0" lang="ko-KR" altLang="en-US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가입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0EC50-FD74-46C5-C4E5-6515BCBDC5EB}"/>
              </a:ext>
            </a:extLst>
          </p:cNvPr>
          <p:cNvSpPr txBox="1"/>
          <p:nvPr/>
        </p:nvSpPr>
        <p:spPr>
          <a:xfrm>
            <a:off x="854731" y="247391"/>
            <a:ext cx="610103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963A7"/>
                </a:solidFill>
                <a:effectLst/>
                <a:uLnTx/>
                <a:uFillTx/>
                <a:latin typeface="Montserrat SemiBold" pitchFamily="2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Lawyul</a:t>
            </a:r>
            <a:endParaRPr kumimoji="1" lang="ko-KR" altLang="en-US" sz="1100" b="0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963A7"/>
              </a:solidFill>
              <a:effectLst/>
              <a:uLnTx/>
              <a:uFillTx/>
              <a:latin typeface="Montserrat SemiBold" pitchFamily="2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8573644-127B-79E0-7528-9C092C47DEF8}"/>
              </a:ext>
            </a:extLst>
          </p:cNvPr>
          <p:cNvGrpSpPr/>
          <p:nvPr/>
        </p:nvGrpSpPr>
        <p:grpSpPr>
          <a:xfrm>
            <a:off x="960582" y="3524250"/>
            <a:ext cx="10756667" cy="2874964"/>
            <a:chOff x="960582" y="3524250"/>
            <a:chExt cx="10756667" cy="2874964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41285C63-F67D-CC67-2D3E-B4FF049A4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524250"/>
              <a:ext cx="3272348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ko-KR" altLang="en-US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노동법상  </a:t>
              </a: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ISSUE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CE97D64E-FAA9-CB33-9BB1-EB4FD11B2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879851"/>
              <a:ext cx="10756667" cy="2519363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1pPr>
              <a:lvl2pPr marL="742950" indent="-28575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2pPr>
              <a:lvl3pPr marL="11430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3pPr>
              <a:lvl4pPr marL="16002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4pPr>
              <a:lvl5pPr marL="20574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5pPr>
              <a:lvl6pPr marL="25146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6pPr>
              <a:lvl7pPr marL="29718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7pPr>
              <a:lvl8pPr marL="34290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8pPr>
              <a:lvl9pPr marL="38862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9pPr>
            </a:lstStyle>
            <a:p>
              <a:pPr marL="228600" indent="-228600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사대보험은 건강보험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국민연금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고용보험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산재보험을 의미하며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1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이상 사업장이고 각 보험별 요건을 갖추면 사대보험을 가입해야 하므로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4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이하 사업장이라도 가입해야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다만 초단시간 근로자 등은 사대보험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적용제외이므로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세부사항은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&lt;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별첨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5.&gt;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참조</a:t>
              </a:r>
              <a:endPara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228600" indent="-228600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사대보험 가입 의무자는 사용자이고 사대보험은 의무가입니다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그런데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근로자의 의사에 따라 가입하고 가입하지 않을 수 없으며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합의로 가입하지 않았다 하더라도 강행규정에 따라 사후에 얼마든지 소급이 가능합니다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다만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지연이자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가산세 등이 발생할 수 있으므로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채용시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가입하는 것이 원칙입니다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228600" indent="-228600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특히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입사시에는 사대보험료의 부담으로 가입을 원치 않다가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퇴사시점에 고용조정 등의 사유로 실업급여 혜택을 요구하는 경우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소급 가입이 가능합니다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단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근로자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부담분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사대보험료는 근로자가 소급하여 납부해야 하지만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사용자가 공제해야 할 급여가 없으면 곤란한 일이 발생합니다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공단 등은 원천징수의무자인 사용자에게 소급 보험료 납부 부담을 독촉하므로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근로자가 납부하지 않는다고 하여 독촉을 피할 수 없기 때문입니다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산재가 발생시에는 더욱 위험한 상황이 발생할 수 있으므로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사대보험은 의무적으로 가입하는 것이 중요합니다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BCED576-33E6-6271-F036-CA81214C4F4E}"/>
              </a:ext>
            </a:extLst>
          </p:cNvPr>
          <p:cNvGrpSpPr/>
          <p:nvPr/>
        </p:nvGrpSpPr>
        <p:grpSpPr>
          <a:xfrm>
            <a:off x="960582" y="1225835"/>
            <a:ext cx="10756667" cy="1892016"/>
            <a:chOff x="960582" y="1225835"/>
            <a:chExt cx="10756667" cy="1892016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82CC960E-4057-BAFF-3CF8-96965F711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225835"/>
              <a:ext cx="2152156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CASE 10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B503ED00-B703-5EF4-6E45-09BE14888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584326"/>
              <a:ext cx="10756667" cy="1533525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1450" indent="-1714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이하 사업장에서도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근로자에게 사대보험을 가입해줘야 하나요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pPr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 err="1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아르바이트에게도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사대보험을 가입해야 하나요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pPr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입사시 근로자가 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사대보험을 가입하지 않고 싶다고 해서 합의로 가입하지 않은 이후 산재가 발생하거나 실업급여 사유가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발생하면 어찌하나요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959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AC3FE-5312-EA25-068F-26BDF8045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BB9BE2-D7FD-D9F7-503F-9320FB067DF0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별첨</a:t>
            </a: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5.&gt; 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사대보험의 적용제외</a:t>
            </a:r>
            <a:endParaRPr kumimoji="0" lang="ko-KR" altLang="en-US" sz="2400" b="0" i="0" u="none" strike="noStrike" kern="1200" cap="none" spc="-20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33572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2D7364A6-CBDB-5D32-BDAD-56F974AA1318}"/>
              </a:ext>
            </a:extLst>
          </p:cNvPr>
          <p:cNvGraphicFramePr>
            <a:graphicFrameLocks noGrp="1"/>
          </p:cNvGraphicFramePr>
          <p:nvPr/>
        </p:nvGraphicFramePr>
        <p:xfrm>
          <a:off x="854731" y="951345"/>
          <a:ext cx="10801561" cy="3482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021">
                  <a:extLst>
                    <a:ext uri="{9D8B030D-6E8A-4147-A177-3AD203B41FA5}">
                      <a16:colId xmlns:a16="http://schemas.microsoft.com/office/drawing/2014/main" val="3134087616"/>
                    </a:ext>
                  </a:extLst>
                </a:gridCol>
                <a:gridCol w="2529572">
                  <a:extLst>
                    <a:ext uri="{9D8B030D-6E8A-4147-A177-3AD203B41FA5}">
                      <a16:colId xmlns:a16="http://schemas.microsoft.com/office/drawing/2014/main" val="187864623"/>
                    </a:ext>
                  </a:extLst>
                </a:gridCol>
                <a:gridCol w="3395949">
                  <a:extLst>
                    <a:ext uri="{9D8B030D-6E8A-4147-A177-3AD203B41FA5}">
                      <a16:colId xmlns:a16="http://schemas.microsoft.com/office/drawing/2014/main" val="1033189591"/>
                    </a:ext>
                  </a:extLst>
                </a:gridCol>
                <a:gridCol w="2281382">
                  <a:extLst>
                    <a:ext uri="{9D8B030D-6E8A-4147-A177-3AD203B41FA5}">
                      <a16:colId xmlns:a16="http://schemas.microsoft.com/office/drawing/2014/main" val="3189486895"/>
                    </a:ext>
                  </a:extLst>
                </a:gridCol>
                <a:gridCol w="1431637">
                  <a:extLst>
                    <a:ext uri="{9D8B030D-6E8A-4147-A177-3AD203B41FA5}">
                      <a16:colId xmlns:a16="http://schemas.microsoft.com/office/drawing/2014/main" val="390697028"/>
                    </a:ext>
                  </a:extLst>
                </a:gridCol>
              </a:tblGrid>
              <a:tr h="356926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 dirty="0">
                          <a:effectLst/>
                        </a:rPr>
                        <a:t>1.  </a:t>
                      </a:r>
                      <a:r>
                        <a:rPr lang="ko-KR" altLang="en-US" sz="1200" b="1" u="none" strike="noStrike" dirty="0">
                          <a:effectLst/>
                        </a:rPr>
                        <a:t>초단시간근로자</a:t>
                      </a:r>
                      <a:r>
                        <a:rPr lang="en-US" altLang="ko-KR" sz="12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1200" b="1" u="none" strike="noStrike" dirty="0">
                          <a:effectLst/>
                        </a:rPr>
                        <a:t>주</a:t>
                      </a:r>
                      <a:r>
                        <a:rPr lang="en-US" altLang="ko-KR" sz="1200" b="1" u="none" strike="noStrike" dirty="0">
                          <a:effectLst/>
                        </a:rPr>
                        <a:t>15</a:t>
                      </a:r>
                      <a:r>
                        <a:rPr lang="ko-KR" altLang="en-US" sz="1200" b="1" u="none" strike="noStrike" dirty="0">
                          <a:effectLst/>
                        </a:rPr>
                        <a:t>시간미만</a:t>
                      </a:r>
                      <a:r>
                        <a:rPr lang="en-US" altLang="ko-KR" sz="1200" b="1" u="none" strike="noStrike" dirty="0">
                          <a:effectLst/>
                        </a:rPr>
                        <a:t>, </a:t>
                      </a:r>
                      <a:r>
                        <a:rPr lang="ko-KR" altLang="en-US" sz="1200" b="1" u="none" strike="noStrike" dirty="0">
                          <a:effectLst/>
                        </a:rPr>
                        <a:t>월</a:t>
                      </a:r>
                      <a:r>
                        <a:rPr lang="en-US" altLang="ko-KR" sz="1200" b="1" u="none" strike="noStrike" dirty="0">
                          <a:effectLst/>
                        </a:rPr>
                        <a:t>60</a:t>
                      </a:r>
                      <a:r>
                        <a:rPr lang="ko-KR" altLang="en-US" sz="1200" b="1" u="none" strike="noStrike" dirty="0">
                          <a:effectLst/>
                        </a:rPr>
                        <a:t>시간 미만</a:t>
                      </a:r>
                      <a:r>
                        <a:rPr lang="en-US" altLang="ko-KR" sz="1200" b="1" u="none" strike="noStrike" dirty="0">
                          <a:effectLst/>
                        </a:rPr>
                        <a:t>)</a:t>
                      </a:r>
                      <a:r>
                        <a:rPr lang="ko-KR" altLang="en-US" sz="1200" b="1" u="none" strike="noStrike" dirty="0">
                          <a:effectLst/>
                        </a:rPr>
                        <a:t>의 </a:t>
                      </a:r>
                      <a:r>
                        <a:rPr lang="en-US" altLang="ko-KR" sz="1200" b="1" u="none" strike="noStrike" dirty="0">
                          <a:effectLst/>
                        </a:rPr>
                        <a:t>4</a:t>
                      </a:r>
                      <a:r>
                        <a:rPr lang="ko-KR" altLang="en-US" sz="1200" b="1" u="none" strike="noStrike" dirty="0" err="1">
                          <a:effectLst/>
                        </a:rPr>
                        <a:t>대보험</a:t>
                      </a:r>
                      <a:r>
                        <a:rPr lang="ko-KR" altLang="en-US" sz="1200" b="1" u="none" strike="noStrike" dirty="0">
                          <a:effectLst/>
                        </a:rPr>
                        <a:t> 가입대상 해당여부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>
                    <a:solidFill>
                      <a:srgbClr val="2D9BE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342081"/>
                  </a:ext>
                </a:extLst>
              </a:tr>
              <a:tr h="32179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u="none" strike="noStrike" dirty="0">
                          <a:effectLst/>
                        </a:rPr>
                        <a:t>　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u="none" strike="noStrike" dirty="0">
                          <a:effectLst/>
                        </a:rPr>
                        <a:t>국민연금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u="none" strike="noStrike" dirty="0">
                          <a:effectLst/>
                        </a:rPr>
                        <a:t>건강보험 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u="none" strike="noStrike" dirty="0">
                          <a:effectLst/>
                        </a:rPr>
                        <a:t>고용보험 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u="none" strike="noStrike">
                          <a:effectLst/>
                        </a:rPr>
                        <a:t>산재보험 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3370451455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u="none" strike="noStrike">
                          <a:effectLst/>
                        </a:rPr>
                        <a:t>원칙 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u="none" strike="noStrike" dirty="0" err="1">
                          <a:effectLst/>
                        </a:rPr>
                        <a:t>ㅇ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838227731"/>
                  </a:ext>
                </a:extLst>
              </a:tr>
              <a:tr h="82979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900" b="1" u="none" strike="noStrike">
                          <a:effectLst/>
                        </a:rPr>
                        <a:t>예외적 가입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900" b="1" u="none" strike="noStrike" dirty="0">
                          <a:effectLst/>
                        </a:rPr>
                        <a:t>①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3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개월 이상 계속하여 근로를 제공하는 사람으로서 사용자의 동의를 받는 경우</a:t>
                      </a:r>
                      <a:br>
                        <a:rPr lang="ko-KR" altLang="en-US" sz="900" b="1" u="none" strike="noStrike" dirty="0">
                          <a:effectLst/>
                        </a:rPr>
                      </a:br>
                      <a:r>
                        <a:rPr lang="ko-KR" altLang="en-US" sz="900" b="1" u="none" strike="noStrike" dirty="0">
                          <a:effectLst/>
                        </a:rPr>
                        <a:t>②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1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개월 이상 계속하여 근로를 제공하는 사람으로서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1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개월 동안의 소득이 월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220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만원 이상인 경우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, 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가입대상에 해당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900" b="1" u="none" strike="noStrike" dirty="0">
                          <a:effectLst/>
                        </a:rPr>
                        <a:t>부양요건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, 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소득요건 및 재산요건을 충족하지 못하는 경우에는 피부양자 자격 상실 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ko-KR" sz="900" b="1" u="none" strike="noStrike" dirty="0">
                          <a:effectLst/>
                        </a:rPr>
                        <a:t>3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개월 이상 계속하여 근로를 제공하는 경우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, </a:t>
                      </a:r>
                      <a:br>
                        <a:rPr lang="en-US" altLang="ko-KR" sz="900" b="1" u="none" strike="noStrike" dirty="0">
                          <a:effectLst/>
                        </a:rPr>
                      </a:br>
                      <a:r>
                        <a:rPr lang="en-US" altLang="ko-KR" sz="900" b="1" u="none" strike="noStrike" dirty="0">
                          <a:effectLst/>
                        </a:rPr>
                        <a:t>3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개월 이상 계속근로 시점에 최초 입사일을 취득일로 가입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900" b="1" u="none" strike="noStrike">
                          <a:effectLst/>
                        </a:rPr>
                        <a:t>-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003192935"/>
                  </a:ext>
                </a:extLst>
              </a:tr>
              <a:tr h="1601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900" b="1" u="none" strike="noStrike" dirty="0">
                          <a:effectLst/>
                        </a:rPr>
                        <a:t>비고 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ko-KR" sz="900" b="1" u="none" strike="noStrike" dirty="0">
                          <a:effectLst/>
                        </a:rPr>
                        <a:t>&lt;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소득이란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&gt; </a:t>
                      </a:r>
                      <a:br>
                        <a:rPr lang="en-US" altLang="ko-KR" sz="900" b="1" u="none" strike="noStrike" dirty="0">
                          <a:effectLst/>
                        </a:rPr>
                      </a:br>
                      <a:r>
                        <a:rPr lang="ko-KR" altLang="en-US" sz="900" b="1" u="none" strike="noStrike" dirty="0">
                          <a:effectLst/>
                        </a:rPr>
                        <a:t>근로소득에서 비과세소득을 뺀 소득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ko-KR" sz="900" b="1" u="none" strike="noStrike" dirty="0">
                          <a:effectLst/>
                        </a:rPr>
                        <a:t>&lt;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소득 요건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&gt;</a:t>
                      </a:r>
                      <a:br>
                        <a:rPr lang="en-US" altLang="ko-KR" sz="900" b="1" u="none" strike="noStrike" dirty="0">
                          <a:effectLst/>
                        </a:rPr>
                      </a:br>
                      <a:r>
                        <a:rPr lang="en-US" altLang="ko-KR" sz="900" b="1" u="none" strike="noStrike" dirty="0">
                          <a:effectLst/>
                        </a:rPr>
                        <a:t>1. 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이자소득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, 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배당소득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, 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사업소득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, 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근로소득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, 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연금소득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, </a:t>
                      </a:r>
                      <a:r>
                        <a:rPr lang="ko-KR" altLang="en-US" sz="900" b="1" u="none" strike="noStrike" dirty="0" err="1">
                          <a:effectLst/>
                        </a:rPr>
                        <a:t>기타소득의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 합계액이 연간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2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천만원 이하일 것</a:t>
                      </a:r>
                      <a:br>
                        <a:rPr lang="ko-KR" altLang="en-US" sz="900" b="1" u="none" strike="noStrike" dirty="0">
                          <a:effectLst/>
                        </a:rPr>
                      </a:br>
                      <a:r>
                        <a:rPr lang="en-US" altLang="ko-KR" sz="900" b="1" u="none" strike="noStrike" dirty="0">
                          <a:effectLst/>
                        </a:rPr>
                        <a:t>2. 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사업자등록을 하고 사업소득이 없을 것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.</a:t>
                      </a:r>
                      <a:br>
                        <a:rPr lang="en-US" altLang="ko-KR" sz="900" b="1" u="none" strike="noStrike" dirty="0">
                          <a:effectLst/>
                        </a:rPr>
                      </a:br>
                      <a:r>
                        <a:rPr lang="en-US" altLang="ko-KR" sz="900" b="1" u="none" strike="noStrike" dirty="0">
                          <a:effectLst/>
                        </a:rPr>
                        <a:t> 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다만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, 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사업자 등록이 되어 있지 않은 경우에는 사업소득의 합계액이 연간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500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만원 이하일 것</a:t>
                      </a:r>
                      <a:br>
                        <a:rPr lang="ko-KR" altLang="en-US" sz="900" b="1" u="none" strike="noStrike" dirty="0">
                          <a:effectLst/>
                        </a:rPr>
                      </a:br>
                      <a:br>
                        <a:rPr lang="ko-KR" altLang="en-US" sz="900" b="1" u="none" strike="noStrike" dirty="0">
                          <a:effectLst/>
                        </a:rPr>
                      </a:br>
                      <a:r>
                        <a:rPr lang="ko-KR" altLang="en-US" sz="900" b="1" u="none" strike="noStrike" dirty="0">
                          <a:effectLst/>
                        </a:rPr>
                        <a:t>■건강보험의 </a:t>
                      </a:r>
                      <a:r>
                        <a:rPr lang="ko-KR" altLang="en-US" sz="900" b="1" u="none" strike="noStrike" dirty="0" err="1">
                          <a:effectLst/>
                        </a:rPr>
                        <a:t>보수총액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 신고는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3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월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10</a:t>
                      </a:r>
                      <a:r>
                        <a:rPr lang="ko-KR" altLang="en-US" sz="900" b="1" u="none" strike="noStrike" dirty="0" err="1">
                          <a:effectLst/>
                        </a:rPr>
                        <a:t>일까지이므로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 직원의 소득 합계액이 연간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2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천만원을 초과하는지 여부는 </a:t>
                      </a:r>
                      <a:r>
                        <a:rPr lang="en-US" altLang="ko-K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r>
                        <a:rPr lang="ko-KR" alt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년에 확정됨</a:t>
                      </a:r>
                      <a:r>
                        <a:rPr lang="en-US" altLang="ko-K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이때 만약 소득 합계액이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2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천만원을 초과한다면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2024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년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4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월부터 지역가입자로 전환될 것임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.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900" b="1" u="none" strike="noStrike" dirty="0">
                          <a:effectLst/>
                        </a:rPr>
                        <a:t>-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900" b="1" u="none" strike="noStrike" dirty="0">
                          <a:effectLst/>
                        </a:rPr>
                        <a:t>-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484713270"/>
                  </a:ext>
                </a:extLst>
              </a:tr>
            </a:tbl>
          </a:graphicData>
        </a:graphic>
      </p:graphicFrame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B3502520-0060-8213-9943-BC66291AEA24}"/>
              </a:ext>
            </a:extLst>
          </p:cNvPr>
          <p:cNvGraphicFramePr>
            <a:graphicFrameLocks noGrp="1"/>
          </p:cNvGraphicFramePr>
          <p:nvPr/>
        </p:nvGraphicFramePr>
        <p:xfrm>
          <a:off x="854731" y="4424220"/>
          <a:ext cx="10801562" cy="2022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021">
                  <a:extLst>
                    <a:ext uri="{9D8B030D-6E8A-4147-A177-3AD203B41FA5}">
                      <a16:colId xmlns:a16="http://schemas.microsoft.com/office/drawing/2014/main" val="1045460458"/>
                    </a:ext>
                  </a:extLst>
                </a:gridCol>
                <a:gridCol w="2529572">
                  <a:extLst>
                    <a:ext uri="{9D8B030D-6E8A-4147-A177-3AD203B41FA5}">
                      <a16:colId xmlns:a16="http://schemas.microsoft.com/office/drawing/2014/main" val="865518220"/>
                    </a:ext>
                  </a:extLst>
                </a:gridCol>
                <a:gridCol w="3414421">
                  <a:extLst>
                    <a:ext uri="{9D8B030D-6E8A-4147-A177-3AD203B41FA5}">
                      <a16:colId xmlns:a16="http://schemas.microsoft.com/office/drawing/2014/main" val="3975327317"/>
                    </a:ext>
                  </a:extLst>
                </a:gridCol>
                <a:gridCol w="2290619">
                  <a:extLst>
                    <a:ext uri="{9D8B030D-6E8A-4147-A177-3AD203B41FA5}">
                      <a16:colId xmlns:a16="http://schemas.microsoft.com/office/drawing/2014/main" val="2784753501"/>
                    </a:ext>
                  </a:extLst>
                </a:gridCol>
                <a:gridCol w="1403929">
                  <a:extLst>
                    <a:ext uri="{9D8B030D-6E8A-4147-A177-3AD203B41FA5}">
                      <a16:colId xmlns:a16="http://schemas.microsoft.com/office/drawing/2014/main" val="1377557808"/>
                    </a:ext>
                  </a:extLst>
                </a:gridCol>
              </a:tblGrid>
              <a:tr h="323271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1" u="none" strike="noStrike" dirty="0">
                          <a:effectLst/>
                        </a:rPr>
                        <a:t>1.  </a:t>
                      </a:r>
                      <a:r>
                        <a:rPr lang="ko-KR" altLang="en-US" sz="1200" b="1" u="none" strike="noStrike" dirty="0">
                          <a:effectLst/>
                        </a:rPr>
                        <a:t>일용직 근로자의 </a:t>
                      </a:r>
                      <a:r>
                        <a:rPr lang="en-US" altLang="ko-KR" sz="1200" b="1" u="none" strike="noStrike" dirty="0">
                          <a:effectLst/>
                        </a:rPr>
                        <a:t>4</a:t>
                      </a:r>
                      <a:r>
                        <a:rPr lang="ko-KR" altLang="en-US" sz="1200" b="1" u="none" strike="noStrike" dirty="0" err="1">
                          <a:effectLst/>
                        </a:rPr>
                        <a:t>대보험</a:t>
                      </a:r>
                      <a:r>
                        <a:rPr lang="ko-KR" altLang="en-US" sz="1200" b="1" u="none" strike="noStrike" dirty="0">
                          <a:effectLst/>
                        </a:rPr>
                        <a:t> 가입대상 해당여부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073" marR="7073" marT="7073" marB="0" anchor="ctr">
                    <a:solidFill>
                      <a:srgbClr val="2D9BE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569356"/>
                  </a:ext>
                </a:extLst>
              </a:tr>
              <a:tr h="3291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u="none" strike="noStrike" dirty="0">
                          <a:effectLst/>
                        </a:rPr>
                        <a:t>　원칙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073" marR="7073" marT="70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073" marR="7073" marT="70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1" u="none" strike="noStrike" dirty="0"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073" marR="7073" marT="70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u="none" strike="noStrike" dirty="0" err="1">
                          <a:effectLst/>
                        </a:rPr>
                        <a:t>ㅇ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073" marR="7073" marT="70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1" u="none" strike="noStrike" dirty="0" err="1">
                          <a:effectLst/>
                        </a:rPr>
                        <a:t>ㅇ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073" marR="7073" marT="7073" marB="0" anchor="ctr"/>
                </a:tc>
                <a:extLst>
                  <a:ext uri="{0D108BD9-81ED-4DB2-BD59-A6C34878D82A}">
                    <a16:rowId xmlns:a16="http://schemas.microsoft.com/office/drawing/2014/main" val="728360711"/>
                  </a:ext>
                </a:extLst>
              </a:tr>
              <a:tr h="137038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900" b="1" u="none" strike="noStrike">
                          <a:effectLst/>
                        </a:rPr>
                        <a:t>예외적 가입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073" marR="7073" marT="7073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900" b="1" u="none" strike="noStrike" dirty="0">
                          <a:effectLst/>
                        </a:rPr>
                        <a:t> 일용근로자나 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1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개월 미만의 기한을 정하여 사용되는 근로자 제외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. 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다만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, 1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개월 이상 계속 사용되면서 다음 각 목의 어느 하나에 해당하는 사람은 근로자에 포함된다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.</a:t>
                      </a:r>
                      <a:br>
                        <a:rPr lang="ko-KR" altLang="en-US" sz="900" b="1" u="none" strike="noStrike" dirty="0">
                          <a:effectLst/>
                        </a:rPr>
                      </a:br>
                      <a:r>
                        <a:rPr lang="ko-KR" altLang="en-US" sz="900" b="1" u="none" strike="noStrike" dirty="0">
                          <a:effectLst/>
                        </a:rPr>
                        <a:t>나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. </a:t>
                      </a:r>
                      <a:r>
                        <a:rPr lang="ko-KR" altLang="en-US" sz="900" b="1" u="none" strike="noStrike" dirty="0" err="1">
                          <a:effectLst/>
                        </a:rPr>
                        <a:t>가목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 외의 사업장에서 사용되는 경우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: </a:t>
                      </a:r>
                      <a:r>
                        <a:rPr lang="en-US" altLang="ko-KR" sz="900" b="1" u="sng" strike="noStrike" dirty="0">
                          <a:effectLst/>
                        </a:rPr>
                        <a:t>1</a:t>
                      </a:r>
                      <a:r>
                        <a:rPr lang="ko-KR" altLang="en-US" sz="900" b="1" u="sng" strike="noStrike" dirty="0">
                          <a:effectLst/>
                        </a:rPr>
                        <a:t>개월 동안의 근로일수가 </a:t>
                      </a:r>
                      <a:r>
                        <a:rPr lang="en-US" altLang="ko-KR" sz="900" b="1" u="sng" strike="noStrike" dirty="0">
                          <a:effectLst/>
                        </a:rPr>
                        <a:t>8</a:t>
                      </a:r>
                      <a:r>
                        <a:rPr lang="ko-KR" altLang="en-US" sz="900" b="1" u="sng" strike="noStrike" dirty="0">
                          <a:effectLst/>
                        </a:rPr>
                        <a:t>일 이상이거나 </a:t>
                      </a:r>
                      <a:r>
                        <a:rPr lang="en-US" altLang="ko-KR" sz="900" b="1" u="sng" strike="noStrike" dirty="0">
                          <a:effectLst/>
                        </a:rPr>
                        <a:t>1</a:t>
                      </a:r>
                      <a:r>
                        <a:rPr lang="ko-KR" altLang="en-US" sz="900" b="1" u="sng" strike="noStrike" dirty="0">
                          <a:effectLst/>
                        </a:rPr>
                        <a:t>개월 동안의 근로시간이 </a:t>
                      </a:r>
                      <a:r>
                        <a:rPr lang="en-US" altLang="ko-KR" sz="900" b="1" u="sng" strike="noStrike" dirty="0">
                          <a:effectLst/>
                        </a:rPr>
                        <a:t>60</a:t>
                      </a:r>
                      <a:r>
                        <a:rPr lang="ko-KR" altLang="en-US" sz="900" b="1" u="sng" strike="noStrike" dirty="0">
                          <a:effectLst/>
                        </a:rPr>
                        <a:t>시간 이상인 사람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073" marR="7073" marT="70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900" b="1" u="none" strike="noStrike" dirty="0">
                          <a:effectLst/>
                        </a:rPr>
                        <a:t>1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개월 이상 계속 사용되는 경우</a:t>
                      </a:r>
                      <a:endParaRPr lang="ko-KR" altLang="en-US" sz="900" b="1" i="0" u="none" strike="noStrike" dirty="0">
                        <a:solidFill>
                          <a:srgbClr val="2626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73" marR="7073" marT="7073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ko-KR" sz="900" b="1" u="none" strike="noStrike" dirty="0">
                          <a:effectLst/>
                        </a:rPr>
                        <a:t>3</a:t>
                      </a:r>
                      <a:r>
                        <a:rPr lang="ko-KR" altLang="en-US" sz="900" b="1" u="none" strike="noStrike" dirty="0">
                          <a:effectLst/>
                        </a:rPr>
                        <a:t>개월 이상 계속하여 근로를 제공하는 경우</a:t>
                      </a:r>
                      <a:r>
                        <a:rPr lang="en-US" altLang="ko-KR" sz="900" b="1" u="none" strike="noStrike" dirty="0">
                          <a:effectLst/>
                        </a:rPr>
                        <a:t>, </a:t>
                      </a:r>
                      <a:br>
                        <a:rPr lang="en-US" altLang="ko-KR" sz="900" b="1" u="none" strike="noStrike" dirty="0">
                          <a:effectLst/>
                        </a:rPr>
                      </a:br>
                      <a:r>
                        <a:rPr lang="ko-KR" altLang="en-US" sz="900" b="1" u="none" strike="noStrike" dirty="0">
                          <a:effectLst/>
                        </a:rPr>
                        <a:t>가입 대상에 해당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073" marR="7073" marT="70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900" b="1" u="none" strike="noStrike" dirty="0">
                          <a:effectLst/>
                        </a:rPr>
                        <a:t>-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073" marR="7073" marT="7073" marB="0" anchor="ctr"/>
                </a:tc>
                <a:extLst>
                  <a:ext uri="{0D108BD9-81ED-4DB2-BD59-A6C34878D82A}">
                    <a16:rowId xmlns:a16="http://schemas.microsoft.com/office/drawing/2014/main" val="205338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32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F92C4-E0FF-2C5C-793B-CFFED3A6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BCA2A2-2070-E1D6-32BE-B51F2414881A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CASE1. </a:t>
            </a:r>
            <a:r>
              <a:rPr lang="ko-KR" altLang="en-US" sz="2400" b="0" spc="-20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상시근로자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 이하  사업장 근로기준법 등의 적용 여부</a:t>
            </a:r>
            <a:endParaRPr kumimoji="0" lang="ko-KR" altLang="en-US" sz="2400" b="0" i="0" u="none" strike="noStrike" kern="1200" cap="none" spc="-20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33572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1D895-B268-04AD-4BC6-6A4F7CD79DD7}"/>
              </a:ext>
            </a:extLst>
          </p:cNvPr>
          <p:cNvSpPr txBox="1"/>
          <p:nvPr/>
        </p:nvSpPr>
        <p:spPr>
          <a:xfrm>
            <a:off x="854731" y="247391"/>
            <a:ext cx="610103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963A7"/>
                </a:solidFill>
                <a:effectLst/>
                <a:uLnTx/>
                <a:uFillTx/>
                <a:latin typeface="Montserrat SemiBold" pitchFamily="2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Lawyul</a:t>
            </a:r>
            <a:endParaRPr kumimoji="1" lang="ko-KR" altLang="en-US" sz="1100" b="0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963A7"/>
              </a:solidFill>
              <a:effectLst/>
              <a:uLnTx/>
              <a:uFillTx/>
              <a:latin typeface="Montserrat SemiBold" pitchFamily="2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8AAA299-46AA-E4BB-EE20-4B5F4B521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582" y="2757632"/>
            <a:ext cx="3272348" cy="431800"/>
          </a:xfrm>
          <a:prstGeom prst="rect">
            <a:avLst/>
          </a:prstGeom>
          <a:solidFill>
            <a:srgbClr val="003366"/>
          </a:solidFill>
          <a:ln w="63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88900" indent="-88900">
              <a:defRPr/>
            </a:pPr>
            <a:r>
              <a: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노동법상  </a:t>
            </a:r>
            <a:r>
              <a:rPr lang="en-US" altLang="ko-KR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ISSUE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A226F329-36DF-7A2F-495B-29CCB5B4A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582" y="3113233"/>
            <a:ext cx="10756667" cy="3251153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 eaLnBrk="0" hangingPunct="0">
              <a:defRPr kumimoji="1" sz="1500">
                <a:solidFill>
                  <a:schemeClr val="tx1"/>
                </a:solidFill>
                <a:latin typeface="돋움체" panose="020B0609000101010101" pitchFamily="49" charset="-127"/>
                <a:ea typeface="돋움체" panose="020B0609000101010101" pitchFamily="49" charset="-127"/>
              </a:defRPr>
            </a:lvl1pPr>
            <a:lvl2pPr marL="742950" indent="-285750" eaLnBrk="0" hangingPunct="0">
              <a:defRPr kumimoji="1" sz="1500">
                <a:solidFill>
                  <a:schemeClr val="tx1"/>
                </a:solidFill>
                <a:latin typeface="돋움체" panose="020B0609000101010101" pitchFamily="49" charset="-127"/>
                <a:ea typeface="돋움체" panose="020B0609000101010101" pitchFamily="49" charset="-127"/>
              </a:defRPr>
            </a:lvl2pPr>
            <a:lvl3pPr marL="1143000" indent="-228600" eaLnBrk="0" hangingPunct="0">
              <a:defRPr kumimoji="1" sz="1500">
                <a:solidFill>
                  <a:schemeClr val="tx1"/>
                </a:solidFill>
                <a:latin typeface="돋움체" panose="020B0609000101010101" pitchFamily="49" charset="-127"/>
                <a:ea typeface="돋움체" panose="020B0609000101010101" pitchFamily="49" charset="-127"/>
              </a:defRPr>
            </a:lvl3pPr>
            <a:lvl4pPr marL="1600200" indent="-228600" eaLnBrk="0" hangingPunct="0">
              <a:defRPr kumimoji="1" sz="1500">
                <a:solidFill>
                  <a:schemeClr val="tx1"/>
                </a:solidFill>
                <a:latin typeface="돋움체" panose="020B0609000101010101" pitchFamily="49" charset="-127"/>
                <a:ea typeface="돋움체" panose="020B0609000101010101" pitchFamily="49" charset="-127"/>
              </a:defRPr>
            </a:lvl4pPr>
            <a:lvl5pPr marL="2057400" indent="-228600" eaLnBrk="0" hangingPunct="0">
              <a:defRPr kumimoji="1" sz="1500">
                <a:solidFill>
                  <a:schemeClr val="tx1"/>
                </a:solidFill>
                <a:latin typeface="돋움체" panose="020B0609000101010101" pitchFamily="49" charset="-127"/>
                <a:ea typeface="돋움체" panose="020B0609000101010101" pitchFamily="49" charset="-127"/>
              </a:defRPr>
            </a:lvl5pPr>
            <a:lvl6pPr marL="2514600" indent="-228600" algn="ctr" eaLnBrk="0" fontAlgn="ctr" hangingPunct="0">
              <a:spcBef>
                <a:spcPct val="5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kumimoji="1" sz="1500">
                <a:solidFill>
                  <a:schemeClr val="tx1"/>
                </a:solidFill>
                <a:latin typeface="돋움체" panose="020B0609000101010101" pitchFamily="49" charset="-127"/>
                <a:ea typeface="돋움체" panose="020B0609000101010101" pitchFamily="49" charset="-127"/>
              </a:defRPr>
            </a:lvl6pPr>
            <a:lvl7pPr marL="2971800" indent="-228600" algn="ctr" eaLnBrk="0" fontAlgn="ctr" hangingPunct="0">
              <a:spcBef>
                <a:spcPct val="5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kumimoji="1" sz="1500">
                <a:solidFill>
                  <a:schemeClr val="tx1"/>
                </a:solidFill>
                <a:latin typeface="돋움체" panose="020B0609000101010101" pitchFamily="49" charset="-127"/>
                <a:ea typeface="돋움체" panose="020B0609000101010101" pitchFamily="49" charset="-127"/>
              </a:defRPr>
            </a:lvl7pPr>
            <a:lvl8pPr marL="3429000" indent="-228600" algn="ctr" eaLnBrk="0" fontAlgn="ctr" hangingPunct="0">
              <a:spcBef>
                <a:spcPct val="5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kumimoji="1" sz="1500">
                <a:solidFill>
                  <a:schemeClr val="tx1"/>
                </a:solidFill>
                <a:latin typeface="돋움체" panose="020B0609000101010101" pitchFamily="49" charset="-127"/>
                <a:ea typeface="돋움체" panose="020B0609000101010101" pitchFamily="49" charset="-127"/>
              </a:defRPr>
            </a:lvl8pPr>
            <a:lvl9pPr marL="3886200" indent="-228600" algn="ctr" eaLnBrk="0" fontAlgn="ctr" hangingPunct="0">
              <a:spcBef>
                <a:spcPct val="5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kumimoji="1" sz="1500">
                <a:solidFill>
                  <a:schemeClr val="tx1"/>
                </a:solidFill>
                <a:latin typeface="돋움체" panose="020B0609000101010101" pitchFamily="49" charset="-127"/>
                <a:ea typeface="돋움체" panose="020B0609000101010101" pitchFamily="49" charset="-127"/>
              </a:defRPr>
            </a:lvl9pPr>
          </a:lstStyle>
          <a:p>
            <a:pPr marL="228600" indent="-228600" eaLnBrk="1" hangingPunct="1">
              <a:lnSpc>
                <a:spcPct val="150000"/>
              </a:lnSpc>
              <a:buAutoNum type="arabicPeriod"/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근로기준법의 적용범위는 모든 사업장에 적용하되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상시근로자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 이하의 근로자를 사용하는 사업 또는 사업장에 대하여는 근로기준법의 일부 규정을 적용하고 있습니다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따라서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4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 이하의 소규모 사업장이라 하더라도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일부 적용되는 법률이 있으므로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반드시 준수해야 할 근로기준법의 일부 적용 내용을 숙지할 필요가 있습니다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 eaLnBrk="1" hangingPunct="1">
              <a:lnSpc>
                <a:spcPct val="150000"/>
              </a:lnSpc>
              <a:buAutoNum type="arabicPeriod"/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또한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근로기준법 외의 노동관계법 中 최저임금법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남녀고용평등법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근로자퇴직급여보장법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등은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이상의 모든 사업장에 적용됨을 유의하시기 바랍니다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 eaLnBrk="1" hangingPunct="1">
              <a:lnSpc>
                <a:spcPct val="150000"/>
              </a:lnSpc>
              <a:buAutoNum type="arabicPeriod"/>
            </a:pP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상시근로자수의 계산방법의 원칙은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사업장에서 법 적용 사유 발생일 전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동안 사용한 근로자의 연인원을 같은 기간 중의 가동 일수로 나누어 산정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(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예외적인 계산방법은 생략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4. 4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이하 사업장에 적용되는 주요 근로기준법의 내용은 근로계약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해고금지기간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임금지급의 원칙 등이며 세부사항은 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별첨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1.&gt;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참조하시기 바랍니다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 eaLnBrk="1" hangingPunct="1">
              <a:lnSpc>
                <a:spcPct val="150000"/>
              </a:lnSpc>
              <a:buAutoNum type="arabicPeriod"/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 eaLnBrk="1" hangingPunct="1">
              <a:lnSpc>
                <a:spcPct val="150000"/>
              </a:lnSpc>
              <a:buAutoNum type="arabicPeriod"/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2012A23-3D47-BBC1-886E-1772C6193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582" y="1225835"/>
            <a:ext cx="2152156" cy="431800"/>
          </a:xfrm>
          <a:prstGeom prst="rect">
            <a:avLst/>
          </a:prstGeom>
          <a:solidFill>
            <a:srgbClr val="003366"/>
          </a:solidFill>
          <a:ln w="63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88900" indent="-88900">
              <a:defRPr/>
            </a:pPr>
            <a:r>
              <a:rPr lang="en-US" altLang="ko-KR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CASE 1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3672362D-2C0B-21B6-A280-76CFD1C00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582" y="1584327"/>
            <a:ext cx="10756667" cy="79129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171450" indent="-171450"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9pPr>
          </a:lstStyle>
          <a:p>
            <a:pPr algn="l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 사업장에서 근로하는 근로자는 </a:t>
            </a:r>
            <a:r>
              <a:rPr lang="en-US" altLang="ko-KR" sz="1200" dirty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200" dirty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 이하입니다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 사업장과 같이 소규모 사업장에도 </a:t>
            </a:r>
            <a:r>
              <a:rPr lang="ko-KR" altLang="en-US" sz="1200" dirty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모든 근로기준법이 적용되나요</a:t>
            </a:r>
            <a:r>
              <a:rPr lang="en-US" altLang="ko-KR" sz="1200" dirty="0"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790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994CF-2CF8-5BA9-8C8A-3B414EDE4AE8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별첨</a:t>
            </a: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1.&gt; 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상시근로자 </a:t>
            </a: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 이하  사업장에 적용되는 근로기준법의 요지</a:t>
            </a:r>
            <a:endParaRPr kumimoji="0" lang="ko-KR" altLang="en-US" sz="2400" b="0" i="0" u="none" strike="noStrike" kern="1200" cap="none" spc="-20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33572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3" name="Group 134">
            <a:extLst>
              <a:ext uri="{FF2B5EF4-FFF2-40B4-BE49-F238E27FC236}">
                <a16:creationId xmlns:a16="http://schemas.microsoft.com/office/drawing/2014/main" id="{F5594C13-B02B-571F-8C5C-E70F0F70FBFF}"/>
              </a:ext>
            </a:extLst>
          </p:cNvPr>
          <p:cNvGraphicFramePr>
            <a:graphicFrameLocks noGrp="1"/>
          </p:cNvGraphicFramePr>
          <p:nvPr/>
        </p:nvGraphicFramePr>
        <p:xfrm>
          <a:off x="8543342" y="1234141"/>
          <a:ext cx="3024336" cy="5088384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457200" marR="0" lvl="1" indent="-274638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4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인 이하 적용제외 주요 규정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휴먼명조"/>
                      </a:endParaRPr>
                    </a:p>
                  </a:txBody>
                  <a:tcPr marL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457200" marR="0" lvl="1" indent="-369888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19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조 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2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항 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근로조건 위반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)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휴먼명조"/>
                      </a:endParaRPr>
                    </a:p>
                  </a:txBody>
                  <a:tcPr marL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457200" marR="0" lvl="1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23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조 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1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항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(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해고의 제한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)</a:t>
                      </a:r>
                    </a:p>
                    <a:p>
                      <a:pPr marL="457200" marR="0" lvl="1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24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조 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정리해고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)</a:t>
                      </a:r>
                    </a:p>
                    <a:p>
                      <a:pPr marL="457200" marR="0" lvl="1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27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조 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해고사유의 서면통보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) 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휴먼명조"/>
                      </a:endParaRPr>
                    </a:p>
                  </a:txBody>
                  <a:tcPr marL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457200" marR="0" lvl="1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46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조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휴업수당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)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휴먼명조"/>
                      </a:endParaRPr>
                    </a:p>
                  </a:txBody>
                  <a:tcPr marL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457200" marR="0" lvl="1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50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조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근로시간 주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40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시간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)</a:t>
                      </a:r>
                    </a:p>
                    <a:p>
                      <a:pPr marL="457200" marR="0" lvl="1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51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조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탄력적근로시간제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)</a:t>
                      </a:r>
                    </a:p>
                    <a:p>
                      <a:pPr marL="457200" marR="0" lvl="1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52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조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선택적근로시간제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)</a:t>
                      </a:r>
                    </a:p>
                    <a:p>
                      <a:pPr marL="457200" marR="0" lvl="1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53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조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연장근로의 제한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)</a:t>
                      </a:r>
                    </a:p>
                    <a:p>
                      <a:pPr marL="457200" marR="0" lvl="1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55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조 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2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항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유급공휴일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)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휴먼명조"/>
                      </a:endParaRPr>
                    </a:p>
                  </a:txBody>
                  <a:tcPr marL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457200" marR="0" lvl="1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56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조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연장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야간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휴일근로 가산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)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휴먼명조"/>
                      </a:endParaRPr>
                    </a:p>
                  </a:txBody>
                  <a:tcPr marL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457200" marR="0" lvl="1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60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조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연차휴가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)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휴먼명조"/>
                      </a:endParaRPr>
                    </a:p>
                  </a:txBody>
                  <a:tcPr marL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457200" marR="0" lvl="1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70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조 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1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항</a:t>
                      </a:r>
                    </a:p>
                    <a:p>
                      <a:pPr marL="457200" marR="0" lvl="1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여성의 야간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휴일근로 제한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)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휴먼명조"/>
                      </a:endParaRPr>
                    </a:p>
                  </a:txBody>
                  <a:tcPr marL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457200" marR="0" lvl="1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73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조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생리휴가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휴먼명조"/>
                        </a:rPr>
                        <a:t>)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휴먼명조"/>
                      </a:endParaRPr>
                    </a:p>
                  </a:txBody>
                  <a:tcPr marL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그룹 25">
            <a:extLst>
              <a:ext uri="{FF2B5EF4-FFF2-40B4-BE49-F238E27FC236}">
                <a16:creationId xmlns:a16="http://schemas.microsoft.com/office/drawing/2014/main" id="{02A1604E-7735-40FA-CD96-99B3AB88FCA4}"/>
              </a:ext>
            </a:extLst>
          </p:cNvPr>
          <p:cNvGrpSpPr>
            <a:grpSpLocks/>
          </p:cNvGrpSpPr>
          <p:nvPr/>
        </p:nvGrpSpPr>
        <p:grpSpPr bwMode="auto">
          <a:xfrm>
            <a:off x="1368140" y="1987550"/>
            <a:ext cx="5032408" cy="431800"/>
            <a:chOff x="444500" y="1987550"/>
            <a:chExt cx="4343400" cy="431800"/>
          </a:xfrm>
        </p:grpSpPr>
        <p:sp>
          <p:nvSpPr>
            <p:cNvPr id="5" name="AutoShape 92">
              <a:extLst>
                <a:ext uri="{FF2B5EF4-FFF2-40B4-BE49-F238E27FC236}">
                  <a16:creationId xmlns:a16="http://schemas.microsoft.com/office/drawing/2014/main" id="{4F374EAE-9EA1-CD6C-5DA1-E5820DEB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5" y="1987550"/>
              <a:ext cx="4060825" cy="431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rIns="90000" anchor="ctr"/>
            <a:lstStyle/>
            <a:p>
              <a:pPr marL="88900" indent="-88900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총칙 규정 </a:t>
              </a:r>
              <a:r>
                <a:rPr kumimoji="1" lang="en-US" altLang="ko-KR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균등처우</a:t>
              </a:r>
              <a:r>
                <a:rPr kumimoji="1" lang="en-US" altLang="ko-KR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강제근로</a:t>
              </a:r>
              <a:r>
                <a:rPr kumimoji="1" lang="en-US" altLang="ko-KR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폭행</a:t>
              </a:r>
              <a:r>
                <a:rPr kumimoji="1" lang="en-US" altLang="ko-KR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중간착취 금지</a:t>
              </a:r>
              <a:r>
                <a:rPr kumimoji="1" lang="en-US" altLang="ko-KR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kumimoji="1" lang="en-US" altLang="ko-KR" sz="11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" name="Oval 104">
              <a:extLst>
                <a:ext uri="{FF2B5EF4-FFF2-40B4-BE49-F238E27FC236}">
                  <a16:creationId xmlns:a16="http://schemas.microsoft.com/office/drawing/2014/main" id="{28244D3D-6F98-439B-36E3-144FF20FF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0" y="2060575"/>
              <a:ext cx="268288" cy="287338"/>
            </a:xfrm>
            <a:prstGeom prst="ellipse">
              <a:avLst/>
            </a:prstGeom>
            <a:solidFill>
              <a:srgbClr val="1D3B5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88900" indent="-88900" algn="ctr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en-US" altLang="ko-KR" sz="15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</a:p>
          </p:txBody>
        </p:sp>
      </p:grpSp>
      <p:grpSp>
        <p:nvGrpSpPr>
          <p:cNvPr id="7" name="그룹 26">
            <a:extLst>
              <a:ext uri="{FF2B5EF4-FFF2-40B4-BE49-F238E27FC236}">
                <a16:creationId xmlns:a16="http://schemas.microsoft.com/office/drawing/2014/main" id="{7091860A-3D43-A58F-88EE-47D84BF4D828}"/>
              </a:ext>
            </a:extLst>
          </p:cNvPr>
          <p:cNvGrpSpPr>
            <a:grpSpLocks/>
          </p:cNvGrpSpPr>
          <p:nvPr/>
        </p:nvGrpSpPr>
        <p:grpSpPr bwMode="auto">
          <a:xfrm>
            <a:off x="1366553" y="2463800"/>
            <a:ext cx="5034247" cy="431800"/>
            <a:chOff x="442913" y="2463800"/>
            <a:chExt cx="4344987" cy="431800"/>
          </a:xfrm>
        </p:grpSpPr>
        <p:sp>
          <p:nvSpPr>
            <p:cNvPr id="8" name="AutoShape 95">
              <a:extLst>
                <a:ext uri="{FF2B5EF4-FFF2-40B4-BE49-F238E27FC236}">
                  <a16:creationId xmlns:a16="http://schemas.microsoft.com/office/drawing/2014/main" id="{A4C647F8-2C2A-D4CB-AEEC-A726129A9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5" y="2463800"/>
              <a:ext cx="4060825" cy="431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rIns="90000" anchor="ctr"/>
            <a:lstStyle/>
            <a:p>
              <a:pPr marL="88900" indent="-88900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계약준수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계약명시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단시간근로자의 근로조건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근로조건 위반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위약예정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강제저축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전차금 상계 금지</a:t>
              </a:r>
              <a:endParaRPr kumimoji="1" lang="en-US" altLang="ko-KR" sz="11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" name="Oval 105">
              <a:extLst>
                <a:ext uri="{FF2B5EF4-FFF2-40B4-BE49-F238E27FC236}">
                  <a16:creationId xmlns:a16="http://schemas.microsoft.com/office/drawing/2014/main" id="{D419EF67-6A39-0E1E-5EE9-1FA864F45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2493963"/>
              <a:ext cx="268287" cy="287337"/>
            </a:xfrm>
            <a:prstGeom prst="ellipse">
              <a:avLst/>
            </a:prstGeom>
            <a:solidFill>
              <a:srgbClr val="1D3B5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88900" indent="-88900" algn="ctr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en-US" altLang="ko-KR" sz="15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</a:p>
          </p:txBody>
        </p:sp>
      </p:grpSp>
      <p:grpSp>
        <p:nvGrpSpPr>
          <p:cNvPr id="10" name="그룹 27">
            <a:extLst>
              <a:ext uri="{FF2B5EF4-FFF2-40B4-BE49-F238E27FC236}">
                <a16:creationId xmlns:a16="http://schemas.microsoft.com/office/drawing/2014/main" id="{AB9DCFA6-09BC-DD18-1D08-97B5C06687BD}"/>
              </a:ext>
            </a:extLst>
          </p:cNvPr>
          <p:cNvGrpSpPr>
            <a:grpSpLocks/>
          </p:cNvGrpSpPr>
          <p:nvPr/>
        </p:nvGrpSpPr>
        <p:grpSpPr bwMode="auto">
          <a:xfrm>
            <a:off x="1366553" y="2941638"/>
            <a:ext cx="5034247" cy="431800"/>
            <a:chOff x="442913" y="2941638"/>
            <a:chExt cx="4344987" cy="431800"/>
          </a:xfrm>
        </p:grpSpPr>
        <p:sp>
          <p:nvSpPr>
            <p:cNvPr id="11" name="AutoShape 96">
              <a:extLst>
                <a:ext uri="{FF2B5EF4-FFF2-40B4-BE49-F238E27FC236}">
                  <a16:creationId xmlns:a16="http://schemas.microsoft.com/office/drawing/2014/main" id="{CA5B0D12-F99E-35B2-0F44-0DD25A903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5" y="2941638"/>
              <a:ext cx="4060825" cy="431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rIns="90000" anchor="ctr"/>
            <a:lstStyle/>
            <a:p>
              <a:pPr marL="88900" indent="-88900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산업재해</a:t>
              </a:r>
              <a:r>
                <a:rPr kumimoji="1" lang="en-US" altLang="ko-KR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산전후 휴가 기간 중 </a:t>
              </a:r>
              <a:r>
                <a:rPr kumimoji="1" lang="en-US" altLang="ko-KR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+30</a:t>
              </a: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 해고금지</a:t>
              </a:r>
              <a:r>
                <a:rPr kumimoji="1" lang="en-US" altLang="ko-KR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해고예고</a:t>
              </a:r>
              <a:endParaRPr kumimoji="1" lang="en-US" altLang="ko-KR" sz="11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Oval 106">
              <a:extLst>
                <a:ext uri="{FF2B5EF4-FFF2-40B4-BE49-F238E27FC236}">
                  <a16:creationId xmlns:a16="http://schemas.microsoft.com/office/drawing/2014/main" id="{00F6BC27-349E-1BD9-94C4-E566004C1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2997200"/>
              <a:ext cx="268287" cy="287338"/>
            </a:xfrm>
            <a:prstGeom prst="ellipse">
              <a:avLst/>
            </a:prstGeom>
            <a:solidFill>
              <a:srgbClr val="1D3B5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88900" indent="-88900" algn="ctr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en-US" altLang="ko-KR" sz="15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</a:p>
          </p:txBody>
        </p:sp>
      </p:grpSp>
      <p:grpSp>
        <p:nvGrpSpPr>
          <p:cNvPr id="13" name="그룹 28">
            <a:extLst>
              <a:ext uri="{FF2B5EF4-FFF2-40B4-BE49-F238E27FC236}">
                <a16:creationId xmlns:a16="http://schemas.microsoft.com/office/drawing/2014/main" id="{40C56820-BCC9-C5C0-5F26-89FACA9A6326}"/>
              </a:ext>
            </a:extLst>
          </p:cNvPr>
          <p:cNvGrpSpPr>
            <a:grpSpLocks/>
          </p:cNvGrpSpPr>
          <p:nvPr/>
        </p:nvGrpSpPr>
        <p:grpSpPr bwMode="auto">
          <a:xfrm>
            <a:off x="1366553" y="3417888"/>
            <a:ext cx="5034247" cy="431800"/>
            <a:chOff x="442913" y="3417888"/>
            <a:chExt cx="5034247" cy="431800"/>
          </a:xfrm>
        </p:grpSpPr>
        <p:sp>
          <p:nvSpPr>
            <p:cNvPr id="14" name="AutoShape 100">
              <a:extLst>
                <a:ext uri="{FF2B5EF4-FFF2-40B4-BE49-F238E27FC236}">
                  <a16:creationId xmlns:a16="http://schemas.microsoft.com/office/drawing/2014/main" id="{0754FE8F-E2E6-7059-C4CD-72EE2988A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759" y="3417888"/>
              <a:ext cx="4723401" cy="431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rIns="90000" anchor="ctr"/>
            <a:lstStyle/>
            <a:p>
              <a:pPr marL="88900" indent="-88900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임금 지급의 원칙 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1" lang="ko-KR" altLang="en-US" sz="1100" b="1" dirty="0" err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전액불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kumimoji="1" lang="ko-KR" altLang="en-US" sz="1100" b="1" dirty="0" err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직접불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정기불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kumimoji="1" lang="ko-KR" altLang="en-US" sz="1100" b="1" dirty="0" err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통화불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/ 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금품청산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임금의 시효</a:t>
              </a:r>
              <a:endParaRPr kumimoji="1" lang="en-US" altLang="ko-KR" sz="11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" name="Oval 107">
              <a:extLst>
                <a:ext uri="{FF2B5EF4-FFF2-40B4-BE49-F238E27FC236}">
                  <a16:creationId xmlns:a16="http://schemas.microsoft.com/office/drawing/2014/main" id="{38D564CE-BA11-A25E-8EE4-CFE4D4C06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3502025"/>
              <a:ext cx="268287" cy="287338"/>
            </a:xfrm>
            <a:prstGeom prst="ellipse">
              <a:avLst/>
            </a:prstGeom>
            <a:solidFill>
              <a:srgbClr val="1D3B5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88900" indent="-88900" algn="ctr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en-US" altLang="ko-KR" sz="15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</a:p>
          </p:txBody>
        </p:sp>
      </p:grpSp>
      <p:grpSp>
        <p:nvGrpSpPr>
          <p:cNvPr id="16" name="그룹 29">
            <a:extLst>
              <a:ext uri="{FF2B5EF4-FFF2-40B4-BE49-F238E27FC236}">
                <a16:creationId xmlns:a16="http://schemas.microsoft.com/office/drawing/2014/main" id="{9BEF24E0-9DB3-A6DD-F32E-56D581FF22DB}"/>
              </a:ext>
            </a:extLst>
          </p:cNvPr>
          <p:cNvGrpSpPr>
            <a:grpSpLocks/>
          </p:cNvGrpSpPr>
          <p:nvPr/>
        </p:nvGrpSpPr>
        <p:grpSpPr bwMode="auto">
          <a:xfrm>
            <a:off x="1366553" y="3895725"/>
            <a:ext cx="5034247" cy="431800"/>
            <a:chOff x="442913" y="3895725"/>
            <a:chExt cx="4344987" cy="431800"/>
          </a:xfrm>
        </p:grpSpPr>
        <p:sp>
          <p:nvSpPr>
            <p:cNvPr id="17" name="AutoShape 93">
              <a:extLst>
                <a:ext uri="{FF2B5EF4-FFF2-40B4-BE49-F238E27FC236}">
                  <a16:creationId xmlns:a16="http://schemas.microsoft.com/office/drawing/2014/main" id="{22D2D0F5-1F68-2422-C896-E49514872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5" y="3895725"/>
              <a:ext cx="4060825" cy="431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rIns="90000" anchor="ctr"/>
            <a:lstStyle/>
            <a:p>
              <a:pPr marL="88900" indent="-88900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취업방해 금지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임금대장 및 임금명세서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휴게시간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kumimoji="1" lang="ko-KR" altLang="en-US" sz="1100" b="1" dirty="0" err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유급주휴일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kumimoji="1" lang="en-US" altLang="ko-KR" sz="11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Oval 108">
              <a:extLst>
                <a:ext uri="{FF2B5EF4-FFF2-40B4-BE49-F238E27FC236}">
                  <a16:creationId xmlns:a16="http://schemas.microsoft.com/office/drawing/2014/main" id="{6AD2391D-1E9C-9CF6-AEC1-AF29B1BC2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3933825"/>
              <a:ext cx="268287" cy="287338"/>
            </a:xfrm>
            <a:prstGeom prst="ellipse">
              <a:avLst/>
            </a:prstGeom>
            <a:solidFill>
              <a:srgbClr val="1D3B5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88900" indent="-88900" algn="ctr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en-US" altLang="ko-KR" sz="15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</a:p>
          </p:txBody>
        </p:sp>
      </p:grpSp>
      <p:grpSp>
        <p:nvGrpSpPr>
          <p:cNvPr id="19" name="그룹 30">
            <a:extLst>
              <a:ext uri="{FF2B5EF4-FFF2-40B4-BE49-F238E27FC236}">
                <a16:creationId xmlns:a16="http://schemas.microsoft.com/office/drawing/2014/main" id="{000408D6-3091-10FA-F5F9-5A75994DC639}"/>
              </a:ext>
            </a:extLst>
          </p:cNvPr>
          <p:cNvGrpSpPr>
            <a:grpSpLocks/>
          </p:cNvGrpSpPr>
          <p:nvPr/>
        </p:nvGrpSpPr>
        <p:grpSpPr bwMode="auto">
          <a:xfrm>
            <a:off x="1366553" y="4373563"/>
            <a:ext cx="5034247" cy="431800"/>
            <a:chOff x="442913" y="4373563"/>
            <a:chExt cx="4344987" cy="431800"/>
          </a:xfrm>
        </p:grpSpPr>
        <p:sp>
          <p:nvSpPr>
            <p:cNvPr id="20" name="AutoShape 97">
              <a:extLst>
                <a:ext uri="{FF2B5EF4-FFF2-40B4-BE49-F238E27FC236}">
                  <a16:creationId xmlns:a16="http://schemas.microsoft.com/office/drawing/2014/main" id="{6B1D8ADC-DB2B-75A2-4316-74D014709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5" y="4373563"/>
              <a:ext cx="4060825" cy="431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rIns="90000" anchor="ctr"/>
            <a:lstStyle/>
            <a:p>
              <a:pPr marL="88900" indent="-88900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여성</a:t>
              </a:r>
              <a:r>
                <a:rPr kumimoji="1" lang="en-US" altLang="ko-KR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소년</a:t>
              </a:r>
              <a:r>
                <a:rPr kumimoji="1" lang="en-US" altLang="ko-KR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모성의 보호</a:t>
              </a:r>
              <a:endParaRPr kumimoji="1" lang="en-US" altLang="ko-KR" sz="11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Oval 109">
              <a:extLst>
                <a:ext uri="{FF2B5EF4-FFF2-40B4-BE49-F238E27FC236}">
                  <a16:creationId xmlns:a16="http://schemas.microsoft.com/office/drawing/2014/main" id="{2EE4BE60-3AA0-1D02-3689-9F5A16CE9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4437063"/>
              <a:ext cx="268287" cy="287337"/>
            </a:xfrm>
            <a:prstGeom prst="ellipse">
              <a:avLst/>
            </a:prstGeom>
            <a:solidFill>
              <a:srgbClr val="1D3B5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88900" indent="-88900" algn="ctr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en-US" altLang="ko-KR" sz="15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</a:p>
          </p:txBody>
        </p:sp>
      </p:grpSp>
      <p:grpSp>
        <p:nvGrpSpPr>
          <p:cNvPr id="22" name="그룹 31">
            <a:extLst>
              <a:ext uri="{FF2B5EF4-FFF2-40B4-BE49-F238E27FC236}">
                <a16:creationId xmlns:a16="http://schemas.microsoft.com/office/drawing/2014/main" id="{EC04C069-7038-7B49-F044-010C8514877D}"/>
              </a:ext>
            </a:extLst>
          </p:cNvPr>
          <p:cNvGrpSpPr>
            <a:grpSpLocks/>
          </p:cNvGrpSpPr>
          <p:nvPr/>
        </p:nvGrpSpPr>
        <p:grpSpPr bwMode="auto">
          <a:xfrm>
            <a:off x="1366553" y="4849813"/>
            <a:ext cx="5034247" cy="431800"/>
            <a:chOff x="442913" y="4849813"/>
            <a:chExt cx="4344987" cy="431800"/>
          </a:xfrm>
        </p:grpSpPr>
        <p:sp>
          <p:nvSpPr>
            <p:cNvPr id="23" name="AutoShape 98">
              <a:extLst>
                <a:ext uri="{FF2B5EF4-FFF2-40B4-BE49-F238E27FC236}">
                  <a16:creationId xmlns:a16="http://schemas.microsoft.com/office/drawing/2014/main" id="{2C83B35D-3A35-4A98-068B-9EE382DCF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5" y="4849813"/>
              <a:ext cx="4060825" cy="431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rIns="90000" anchor="ctr"/>
            <a:lstStyle/>
            <a:p>
              <a:pPr marL="88900" indent="-88900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안전과 보건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근로감독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노동부 신고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</a:p>
          </p:txBody>
        </p:sp>
        <p:sp>
          <p:nvSpPr>
            <p:cNvPr id="24" name="Oval 110">
              <a:extLst>
                <a:ext uri="{FF2B5EF4-FFF2-40B4-BE49-F238E27FC236}">
                  <a16:creationId xmlns:a16="http://schemas.microsoft.com/office/drawing/2014/main" id="{281DB125-1D4A-BF9C-4787-81C9ED8CA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4941888"/>
              <a:ext cx="268287" cy="287337"/>
            </a:xfrm>
            <a:prstGeom prst="ellipse">
              <a:avLst/>
            </a:prstGeom>
            <a:solidFill>
              <a:srgbClr val="1D3B5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88900" indent="-88900" algn="ctr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en-US" altLang="ko-KR" sz="15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7</a:t>
              </a:r>
            </a:p>
          </p:txBody>
        </p:sp>
      </p:grpSp>
      <p:grpSp>
        <p:nvGrpSpPr>
          <p:cNvPr id="25" name="그룹 32">
            <a:extLst>
              <a:ext uri="{FF2B5EF4-FFF2-40B4-BE49-F238E27FC236}">
                <a16:creationId xmlns:a16="http://schemas.microsoft.com/office/drawing/2014/main" id="{67206E32-E259-C0F9-4052-CD8A5F3FE95C}"/>
              </a:ext>
            </a:extLst>
          </p:cNvPr>
          <p:cNvGrpSpPr>
            <a:grpSpLocks/>
          </p:cNvGrpSpPr>
          <p:nvPr/>
        </p:nvGrpSpPr>
        <p:grpSpPr bwMode="auto">
          <a:xfrm>
            <a:off x="1366553" y="5327650"/>
            <a:ext cx="5034247" cy="431800"/>
            <a:chOff x="442913" y="5327650"/>
            <a:chExt cx="4344987" cy="431800"/>
          </a:xfrm>
        </p:grpSpPr>
        <p:sp>
          <p:nvSpPr>
            <p:cNvPr id="26" name="AutoShape 94">
              <a:extLst>
                <a:ext uri="{FF2B5EF4-FFF2-40B4-BE49-F238E27FC236}">
                  <a16:creationId xmlns:a16="http://schemas.microsoft.com/office/drawing/2014/main" id="{6D10B8FC-D74F-8562-2107-0E8FE04A3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5" y="5327650"/>
              <a:ext cx="4060825" cy="431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rIns="90000" anchor="ctr"/>
            <a:lstStyle/>
            <a:p>
              <a:pPr marL="88900" indent="-88900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타법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사대보험의 가입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최저임금의 적용</a:t>
              </a:r>
              <a:r>
                <a:rPr kumimoji="1" lang="en-US" altLang="ko-KR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kumimoji="1" lang="ko-KR" altLang="en-US" sz="1100" b="1" dirty="0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퇴직급여의 지급</a:t>
              </a:r>
              <a:endParaRPr kumimoji="1" lang="en-US" altLang="ko-KR" sz="11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7" name="Oval 111">
              <a:extLst>
                <a:ext uri="{FF2B5EF4-FFF2-40B4-BE49-F238E27FC236}">
                  <a16:creationId xmlns:a16="http://schemas.microsoft.com/office/drawing/2014/main" id="{048BA8E1-14F3-C494-E775-AE8ABC550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5373688"/>
              <a:ext cx="268287" cy="287337"/>
            </a:xfrm>
            <a:prstGeom prst="ellipse">
              <a:avLst/>
            </a:prstGeom>
            <a:solidFill>
              <a:srgbClr val="1D3B5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88900" indent="-88900" algn="ctr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en-US" altLang="ko-KR" sz="15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</a:p>
          </p:txBody>
        </p:sp>
      </p:grpSp>
      <p:grpSp>
        <p:nvGrpSpPr>
          <p:cNvPr id="28" name="그룹 33">
            <a:extLst>
              <a:ext uri="{FF2B5EF4-FFF2-40B4-BE49-F238E27FC236}">
                <a16:creationId xmlns:a16="http://schemas.microsoft.com/office/drawing/2014/main" id="{14557B9C-1860-470B-F71B-75160EB29C3C}"/>
              </a:ext>
            </a:extLst>
          </p:cNvPr>
          <p:cNvGrpSpPr>
            <a:grpSpLocks/>
          </p:cNvGrpSpPr>
          <p:nvPr/>
        </p:nvGrpSpPr>
        <p:grpSpPr bwMode="auto">
          <a:xfrm>
            <a:off x="1366553" y="5805488"/>
            <a:ext cx="5034247" cy="431800"/>
            <a:chOff x="442913" y="5805488"/>
            <a:chExt cx="4344987" cy="431800"/>
          </a:xfrm>
        </p:grpSpPr>
        <p:sp>
          <p:nvSpPr>
            <p:cNvPr id="29" name="AutoShape 99">
              <a:extLst>
                <a:ext uri="{FF2B5EF4-FFF2-40B4-BE49-F238E27FC236}">
                  <a16:creationId xmlns:a16="http://schemas.microsoft.com/office/drawing/2014/main" id="{67AC9E4F-6014-6264-40B5-D079364D3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75" y="5805488"/>
              <a:ext cx="4060825" cy="431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rIns="90000" anchor="ctr"/>
            <a:lstStyle/>
            <a:p>
              <a:pPr marL="88900" indent="-88900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벌칙규정 </a:t>
              </a:r>
              <a:r>
                <a:rPr kumimoji="1" lang="en-US" altLang="ko-KR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최고 </a:t>
              </a:r>
              <a:r>
                <a:rPr kumimoji="1" lang="en-US" altLang="ko-KR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이하 징역</a:t>
              </a:r>
              <a:r>
                <a:rPr kumimoji="1" lang="en-US" altLang="ko-KR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3,000</a:t>
              </a:r>
              <a:r>
                <a:rPr kumimoji="1" lang="ko-KR" altLang="en-US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만원 이하 벌금</a:t>
              </a:r>
              <a:r>
                <a:rPr kumimoji="1" lang="en-US" altLang="ko-KR" sz="11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</p:txBody>
        </p:sp>
        <p:sp>
          <p:nvSpPr>
            <p:cNvPr id="30" name="Oval 112">
              <a:extLst>
                <a:ext uri="{FF2B5EF4-FFF2-40B4-BE49-F238E27FC236}">
                  <a16:creationId xmlns:a16="http://schemas.microsoft.com/office/drawing/2014/main" id="{D31CCFAB-912F-77F9-81A7-74240EA79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5878513"/>
              <a:ext cx="268287" cy="287337"/>
            </a:xfrm>
            <a:prstGeom prst="ellipse">
              <a:avLst/>
            </a:prstGeom>
            <a:solidFill>
              <a:srgbClr val="1D3B5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88900" indent="-88900" algn="ctr" fontAlgn="ctr" latinLnBrk="0">
                <a:spcBef>
                  <a:spcPct val="50000"/>
                </a:spcBef>
                <a:spcAft>
                  <a:spcPct val="0"/>
                </a:spcAft>
                <a:buFont typeface="Times New Roman" pitchFamily="18" charset="0"/>
                <a:buNone/>
              </a:pPr>
              <a:r>
                <a:rPr kumimoji="1" lang="en-US" altLang="ko-KR" sz="15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9</a:t>
              </a:r>
            </a:p>
          </p:txBody>
        </p:sp>
      </p:grpSp>
      <p:sp>
        <p:nvSpPr>
          <p:cNvPr id="31" name="AutoShape 29">
            <a:extLst>
              <a:ext uri="{FF2B5EF4-FFF2-40B4-BE49-F238E27FC236}">
                <a16:creationId xmlns:a16="http://schemas.microsoft.com/office/drawing/2014/main" id="{8FADE2CC-7598-779B-35A8-9091CD64E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490" y="1341438"/>
            <a:ext cx="3737837" cy="503237"/>
          </a:xfrm>
          <a:prstGeom prst="roundRect">
            <a:avLst>
              <a:gd name="adj" fmla="val 16667"/>
            </a:avLst>
          </a:prstGeom>
          <a:solidFill>
            <a:srgbClr val="1C3854"/>
          </a:solidFill>
          <a:ln w="12700" algn="ctr">
            <a:noFill/>
            <a:round/>
            <a:headEnd/>
            <a:tailEnd/>
          </a:ln>
        </p:spPr>
        <p:txBody>
          <a:bodyPr wrap="none" lIns="83955" tIns="41978" rIns="83955" bIns="41978" anchor="ctr"/>
          <a:lstStyle/>
          <a:p>
            <a:pPr algn="ctr" fontAlgn="ctr" latinLnBrk="0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1500" b="1" dirty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1" lang="ko-KR" altLang="en-US" sz="1500" b="1" dirty="0" err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인이하</a:t>
            </a:r>
            <a:r>
              <a:rPr kumimoji="1" lang="ko-KR" altLang="en-US" sz="1500" b="1" dirty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사업장 적용 주요 규정</a:t>
            </a:r>
          </a:p>
        </p:txBody>
      </p:sp>
    </p:spTree>
    <p:extLst>
      <p:ext uri="{BB962C8B-B14F-4D97-AF65-F5344CB8AC3E}">
        <p14:creationId xmlns:p14="http://schemas.microsoft.com/office/powerpoint/2010/main" val="8829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19078-FDD3-0B18-BAE6-89B31767E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532FA1-0737-4350-0F7E-515DCE7902D4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CASE2. 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근로계약의 체결</a:t>
            </a:r>
            <a:endParaRPr kumimoji="0" lang="ko-KR" altLang="en-US" sz="2400" b="0" i="0" u="none" strike="noStrike" kern="1200" cap="none" spc="-20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33572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9AACC-70C2-8BB0-0071-9D20F9E2A64A}"/>
              </a:ext>
            </a:extLst>
          </p:cNvPr>
          <p:cNvSpPr txBox="1"/>
          <p:nvPr/>
        </p:nvSpPr>
        <p:spPr>
          <a:xfrm>
            <a:off x="854731" y="247391"/>
            <a:ext cx="610103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963A7"/>
                </a:solidFill>
                <a:effectLst/>
                <a:uLnTx/>
                <a:uFillTx/>
                <a:latin typeface="Montserrat SemiBold" pitchFamily="2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Lawyul</a:t>
            </a:r>
            <a:endParaRPr kumimoji="1" lang="ko-KR" altLang="en-US" sz="1100" b="0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963A7"/>
              </a:solidFill>
              <a:effectLst/>
              <a:uLnTx/>
              <a:uFillTx/>
              <a:latin typeface="Montserrat SemiBold" pitchFamily="2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FDA59D9-68E0-0AD0-3BAC-DA963D346F96}"/>
              </a:ext>
            </a:extLst>
          </p:cNvPr>
          <p:cNvGrpSpPr/>
          <p:nvPr/>
        </p:nvGrpSpPr>
        <p:grpSpPr>
          <a:xfrm>
            <a:off x="960582" y="3524250"/>
            <a:ext cx="10756667" cy="2874964"/>
            <a:chOff x="960582" y="3524250"/>
            <a:chExt cx="10756667" cy="2874964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34A04444-66C6-D285-4F23-696329460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524250"/>
              <a:ext cx="3272348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ko-KR" altLang="en-US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노동법상  </a:t>
              </a: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ISSUE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6472181C-6E2A-B5A8-C543-1515F7C4E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879851"/>
              <a:ext cx="10756667" cy="2519363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1pPr>
              <a:lvl2pPr marL="742950" indent="-28575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2pPr>
              <a:lvl3pPr marL="11430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3pPr>
              <a:lvl4pPr marL="16002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4pPr>
              <a:lvl5pPr marL="20574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5pPr>
              <a:lvl6pPr marL="25146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6pPr>
              <a:lvl7pPr marL="29718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7pPr>
              <a:lvl8pPr marL="34290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8pPr>
              <a:lvl9pPr marL="38862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9pPr>
            </a:lstStyle>
            <a:p>
              <a:pPr marL="228600" indent="-228600" algn="l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근로계약 당사자간 다툼을 예방하기 위하여 근로기준법은 근로자와 근로계약을 체결할 때 중요 근로조건을 명시하도록 하고 있습니다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  <a:p>
              <a:pPr marL="0" indent="0" algn="l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따라서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근로시작 직전에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근로계약서는 반드시 작성해야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.(4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이하 사업장 적용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 marL="0" indent="0" algn="l" eaLnBrk="1" hangingPunct="1">
                <a:lnSpc>
                  <a:spcPct val="150000"/>
                </a:lnSpc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&lt;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반드시 명시해야 할 중요 근로조건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&gt;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임금의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구성항목ㆍ계산방법ㆍ지급방법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소정근로시간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휴일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휴가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취업장소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담당업무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취업규칙의 주요 내용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기숙사에 관한 사항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근로계약기간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계약직의 경우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), 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근로일 및 근로일별 근로시간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단시간 근로자의 경우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작성에 그치지 않고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중요 근로조건이 명시된 서면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전자서면 포함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을 근로자에게 교부해야 하므로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계약서를 교부하였음을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확인받아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놓는 것이 바람직합니다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일용직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아르바이트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프리랜서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근로자성 이슈 등은 별도로 안내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등 고용형태와 상관없이 모든 근로자에게 근로계약서를 작성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교부해야 하며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법은 특히 상대적으로    </a:t>
              </a:r>
              <a:endPara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취약한 근로자를 더욱 보호하고 있으므로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단 하루를 근무하더라도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아르바이트라 하더라도 근로계약서를 작성해야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0" indent="0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근로계약서를 작성하지 않거나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교부하지 않을 경우 벌칙 및 과태료가 부과될 수 있으며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표준 근로계약서는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&lt;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첨부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2.&gt;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를 참고하시기 바랍니다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8ADF0F0-C8C5-0C43-53EA-BBC0D3AACDA0}"/>
              </a:ext>
            </a:extLst>
          </p:cNvPr>
          <p:cNvGrpSpPr/>
          <p:nvPr/>
        </p:nvGrpSpPr>
        <p:grpSpPr>
          <a:xfrm>
            <a:off x="960582" y="1225835"/>
            <a:ext cx="10756667" cy="1892016"/>
            <a:chOff x="960582" y="1225835"/>
            <a:chExt cx="10756667" cy="1892016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6E57FB20-C99D-37A0-47C8-CFAE07A54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225835"/>
              <a:ext cx="2152156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CASE 2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0BCD149E-CF83-ED8C-6289-CFE9E248B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584326"/>
              <a:ext cx="10756667" cy="1533525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1450" indent="-1714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9pPr>
            </a:lstStyle>
            <a:p>
              <a:pPr algn="l"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일용직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아르바이트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프리랜서 처럼 잠시 근로하는 근로자도 반드시 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근로계약서를 작성해야 하나요</a:t>
              </a: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07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5169D-3762-4CA9-C031-5B47F9DB4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43BD12-8A99-B227-9879-674C0E64E4FC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별첨</a:t>
            </a: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2.&gt; 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표준근로계약서</a:t>
            </a:r>
            <a:endParaRPr kumimoji="0" lang="ko-KR" altLang="en-US" sz="2400" b="0" i="0" u="none" strike="noStrike" kern="1200" cap="none" spc="-20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33572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360C1F8E-D33C-CF60-8D45-2F8F617EA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39" y="446860"/>
            <a:ext cx="4205304" cy="59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0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D5E86-4643-13B7-B1DF-CE5D15DA5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E9BA70-37CC-F8C7-79EC-977D5C77EBBF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CASE3. 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일용직</a:t>
            </a: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아르바이트</a:t>
            </a: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프리랜서의 구분</a:t>
            </a:r>
            <a:endParaRPr kumimoji="0" lang="ko-KR" altLang="en-US" sz="2400" b="0" i="0" u="none" strike="noStrike" kern="1200" cap="none" spc="-20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33572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E134D7-FE80-F458-71C2-CF6F8E1CB8F5}"/>
              </a:ext>
            </a:extLst>
          </p:cNvPr>
          <p:cNvSpPr txBox="1"/>
          <p:nvPr/>
        </p:nvSpPr>
        <p:spPr>
          <a:xfrm>
            <a:off x="854731" y="247391"/>
            <a:ext cx="610103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963A7"/>
                </a:solidFill>
                <a:effectLst/>
                <a:uLnTx/>
                <a:uFillTx/>
                <a:latin typeface="Montserrat SemiBold" pitchFamily="2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Lawyul</a:t>
            </a:r>
            <a:endParaRPr kumimoji="1" lang="ko-KR" altLang="en-US" sz="1100" b="0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963A7"/>
              </a:solidFill>
              <a:effectLst/>
              <a:uLnTx/>
              <a:uFillTx/>
              <a:latin typeface="Montserrat SemiBold" pitchFamily="2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1F288C7-B74F-0671-76E4-22D91D465FCD}"/>
              </a:ext>
            </a:extLst>
          </p:cNvPr>
          <p:cNvGrpSpPr/>
          <p:nvPr/>
        </p:nvGrpSpPr>
        <p:grpSpPr>
          <a:xfrm>
            <a:off x="960582" y="1225835"/>
            <a:ext cx="10756667" cy="1443474"/>
            <a:chOff x="960582" y="1225835"/>
            <a:chExt cx="10756667" cy="1443474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47F04DC3-D06E-646A-1F6D-4D88D9F30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225835"/>
              <a:ext cx="2152156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ko-KR" altLang="en-US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일용직</a:t>
              </a: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186C9601-F406-1F54-0E24-781A21404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584326"/>
              <a:ext cx="10756667" cy="1084983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1450" indent="-1714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9pPr>
            </a:lstStyle>
            <a:p>
              <a:pPr algn="l"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일용직이라 함은  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‘1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 단위로 계약하거나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,1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개월 이내에 근로하기로 정한 근로자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를 의미합니다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따라서 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 단위로 계약했더라도 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개월을 초과할 경우에는 일용직으로 보지 않습니다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  <a:p>
              <a:pPr algn="l"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일용직도 근로자이며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기간제근로자에 해당하므로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사대보험의 가입 등을 제외하고는 일반근로자 또는 기간제 근로자와 동일합니다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en-US" altLang="ko-KR" sz="1200" dirty="0">
                <a:solidFill>
                  <a:srgbClr val="2D9BE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5EEF789E-8231-6049-10DC-F0A0CC5130A2}"/>
              </a:ext>
            </a:extLst>
          </p:cNvPr>
          <p:cNvGrpSpPr/>
          <p:nvPr/>
        </p:nvGrpSpPr>
        <p:grpSpPr>
          <a:xfrm>
            <a:off x="960582" y="2929945"/>
            <a:ext cx="10756667" cy="1443474"/>
            <a:chOff x="960582" y="1225835"/>
            <a:chExt cx="10756667" cy="1443474"/>
          </a:xfrm>
        </p:grpSpPr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8E564D8F-E43C-D646-2244-8878AB2AC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225835"/>
              <a:ext cx="2152156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ko-KR" altLang="en-US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아르바이트</a:t>
              </a: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C6E83063-F8A5-F351-43CA-42055BB05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584326"/>
              <a:ext cx="10756667" cy="1084983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1450" indent="-1714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9pPr>
            </a:lstStyle>
            <a:p>
              <a:pPr algn="l"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아르바이트는 법률용어가 아니기 때문에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사람마다 사업장마다 그 정의가 다를 수 있습니다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노동관계법상 유의미한 해석은 단시간 근로자 즉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통상근로자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주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40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의 근로시간보다 짧은 근로자를 의미하거나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기간제 근로자 즉 정규직처럼 계약기간의 정함이 없는 것이 아니라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계약기간이 정해져 있는 근로자를 의미할 수도 있습니다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  <a:p>
              <a:pPr algn="l"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단시간 근로자는 통상근로자와 시간 비례하여 처우하는 것이 원칙이며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기간제 근로자라 하여 차별할 수 없고 단지 계약기간만 존재할 뿐입니다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en-US" altLang="ko-KR" sz="1200" dirty="0">
                <a:solidFill>
                  <a:srgbClr val="2D9BE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3" name="Text Box 6">
            <a:extLst>
              <a:ext uri="{FF2B5EF4-FFF2-40B4-BE49-F238E27FC236}">
                <a16:creationId xmlns:a16="http://schemas.microsoft.com/office/drawing/2014/main" id="{78F28BFB-7678-6AD2-8343-B4F51C66F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582" y="4713438"/>
            <a:ext cx="2152156" cy="431800"/>
          </a:xfrm>
          <a:prstGeom prst="rect">
            <a:avLst/>
          </a:prstGeom>
          <a:solidFill>
            <a:srgbClr val="003366"/>
          </a:solidFill>
          <a:ln w="63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88900" indent="-88900">
              <a:defRPr/>
            </a:pPr>
            <a:r>
              <a: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프리랜서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1BC3141A-7224-88A0-D754-F89E8A558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582" y="5071929"/>
            <a:ext cx="10756667" cy="1347346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171450" indent="-171450"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1400" b="1">
                <a:solidFill>
                  <a:schemeClr val="tx1"/>
                </a:solidFill>
                <a:latin typeface="돋움체" pitchFamily="49" charset="-127"/>
                <a:ea typeface="돋움체" pitchFamily="49" charset="-127"/>
              </a:defRPr>
            </a:lvl9pPr>
          </a:lstStyle>
          <a:p>
            <a:pPr algn="l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프리랜서 또한 법률용어가 아니기 때문에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사람마다 사업장마다 그 정의가 다를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노동관계법상 유의미한 해석은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근로자가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아닌자로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노동관계법에 적용되지 않는 자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정의할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따라서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프리랜서는 근로자가 아니므로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노동관계법이 적용되지 않습니다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그러나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용어만으로 프리랜서로 인정되는 것이 아니고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근로자성 판단기준에 따라 결정되기 때문에 그 해석은 엄격합니다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최근 정부에서는 근로자임에도 프리랜서를 적용하여 소위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3.3%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사업소득 계약을 체결하고 각종 노동관계법의 적용을 회피하는 경우의 점검을 강화하고 있기 때문에 근로자성이 인정될만한 표지가 있으면서도 이를 프리랜서로 적용하는 것은 유의해야 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당사자간 프리랜서 합의도 무의미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200" dirty="0">
              <a:solidFill>
                <a:srgbClr val="2D9BE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877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B8412-8396-226F-8009-E0680A06F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A4B55E-69EC-EACF-7430-D1A5425E2071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CASE4. </a:t>
            </a:r>
            <a:r>
              <a:rPr kumimoji="0" lang="ko-KR" altLang="en-US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최저임금의 지급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76774-2E5D-EDB7-0A58-F1F2E666D7FE}"/>
              </a:ext>
            </a:extLst>
          </p:cNvPr>
          <p:cNvSpPr txBox="1"/>
          <p:nvPr/>
        </p:nvSpPr>
        <p:spPr>
          <a:xfrm>
            <a:off x="854731" y="247391"/>
            <a:ext cx="610103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963A7"/>
                </a:solidFill>
                <a:effectLst/>
                <a:uLnTx/>
                <a:uFillTx/>
                <a:latin typeface="Montserrat SemiBold" pitchFamily="2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Lawyul</a:t>
            </a:r>
            <a:endParaRPr kumimoji="1" lang="ko-KR" altLang="en-US" sz="1100" b="0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963A7"/>
              </a:solidFill>
              <a:effectLst/>
              <a:uLnTx/>
              <a:uFillTx/>
              <a:latin typeface="Montserrat SemiBold" pitchFamily="2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2F0EA4F-9CBD-D626-730D-DC41FB4169B1}"/>
              </a:ext>
            </a:extLst>
          </p:cNvPr>
          <p:cNvGrpSpPr/>
          <p:nvPr/>
        </p:nvGrpSpPr>
        <p:grpSpPr>
          <a:xfrm>
            <a:off x="960582" y="3524250"/>
            <a:ext cx="10756667" cy="2874964"/>
            <a:chOff x="960582" y="3524250"/>
            <a:chExt cx="10756667" cy="2874964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84CAEFCD-CB75-EF95-6526-EB6DCC568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524250"/>
              <a:ext cx="3272348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ko-KR" altLang="en-US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노동법상  </a:t>
              </a: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ISSUE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06106A4D-2055-B101-7681-4E711AE49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879851"/>
              <a:ext cx="10756667" cy="2519363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1pPr>
              <a:lvl2pPr marL="742950" indent="-28575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2pPr>
              <a:lvl3pPr marL="11430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3pPr>
              <a:lvl4pPr marL="16002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4pPr>
              <a:lvl5pPr marL="20574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5pPr>
              <a:lvl6pPr marL="25146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6pPr>
              <a:lvl7pPr marL="29718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7pPr>
              <a:lvl8pPr marL="34290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8pPr>
              <a:lvl9pPr marL="38862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9pPr>
            </a:lstStyle>
            <a:p>
              <a:pPr marL="0" indent="0" algn="l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최저임금은 모든 사업장에 적용되는 것이므로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준수해야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특히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‘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최저기준을 정한 강행규정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이기 때문에 당사자간 합의에 의해서라도 법 이하의 적용은 </a:t>
              </a:r>
              <a:endPara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indent="0" algn="l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인정되지 않고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향후에 근로자가 이의를 제기할 경우에는 합의에도 불구하고 최저임금이 적용되므로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최저임금 이하로 합의한다고 하더라도 인정되지 않습니다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  <a:p>
              <a:pPr marL="0" indent="0" algn="l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최저임금법 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조 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항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 marL="0" indent="0" algn="l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예외적으로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단순노무 종사자가 아닌 근로자와 </a:t>
              </a:r>
              <a:endPara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indent="0" algn="l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1) 1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이상의 계약기간을 정하고 </a:t>
              </a:r>
              <a:endPara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indent="0" algn="l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2) 3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개월 이내의 수습기간을 정한 근로계약을 체결한 경우</a:t>
              </a:r>
              <a:endPara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indent="0" algn="l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입사일로부터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개월 이내에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수습기간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한해 최저임금의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90%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를 적용할 수 있습니다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0" indent="0" algn="l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3. 2026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기준 최저임금은 시급기준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10,320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원이며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월급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주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40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기준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2,156,880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원 이상을 지급해야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0" indent="0" algn="l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한편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근로자들이 수시로 볼 수 있도록 최저임금을 사업장에 게시할 의무가 있습니다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게시물은 고용노동부 사이트 등에서 쉽게 구할 수 있습니다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&lt;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별첨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3.&gt;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참조</a:t>
              </a:r>
              <a:endPara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670D8E5-4B6A-9D2E-EAAF-D0164E2A2DD3}"/>
              </a:ext>
            </a:extLst>
          </p:cNvPr>
          <p:cNvGrpSpPr/>
          <p:nvPr/>
        </p:nvGrpSpPr>
        <p:grpSpPr>
          <a:xfrm>
            <a:off x="960582" y="1225835"/>
            <a:ext cx="10756667" cy="1892016"/>
            <a:chOff x="960582" y="1225835"/>
            <a:chExt cx="10756667" cy="1892016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3497B1F8-3D24-9138-25CF-BED1D9050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225835"/>
              <a:ext cx="2152156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CASE 4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110D7B57-4ED1-2ECE-234B-28CDCA895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584326"/>
              <a:ext cx="10756667" cy="1533525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1450" indent="-1714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9pPr>
            </a:lstStyle>
            <a:p>
              <a:pPr algn="l"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잘 아는 후배가 일을 도와준다고 해서 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당사자와 합의로 최저임금 이하로 급여를 지급해도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될까요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pPr algn="l"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최저임금이 너무 올라서 최저임금을 주기도 쉽지 않은 상황인데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>
                  <a:solidFill>
                    <a:srgbClr val="00B0F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최저임금 이하로 지급할 수 있는 요건이 있나요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95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CF38A-6D7D-3924-D728-31C69BF64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FCB5EF-3F7E-186A-C104-A7C21B455BC8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&lt;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별첨</a:t>
            </a:r>
            <a:r>
              <a:rPr lang="en-US" altLang="ko-KR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3.&gt; </a:t>
            </a:r>
            <a:r>
              <a:rPr lang="ko-KR" altLang="en-US" sz="2400" b="0" spc="-2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최저임금안내서</a:t>
            </a:r>
            <a:endParaRPr kumimoji="0" lang="ko-KR" altLang="en-US" sz="2400" b="0" i="0" u="none" strike="noStrike" kern="1200" cap="none" spc="-20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33572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867D0E-CEC4-1DD4-F3E5-BA165E7FE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62" y="117988"/>
            <a:ext cx="4472043" cy="633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0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D29ED-E13C-7867-1C48-2ABE3764A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9D7A51-5B0B-AE91-4476-DE1F3C624AA8}"/>
              </a:ext>
            </a:extLst>
          </p:cNvPr>
          <p:cNvSpPr txBox="1"/>
          <p:nvPr/>
        </p:nvSpPr>
        <p:spPr>
          <a:xfrm>
            <a:off x="854731" y="524389"/>
            <a:ext cx="807164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600" b="1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CASE5.</a:t>
            </a:r>
            <a:r>
              <a:rPr kumimoji="0" lang="en-US" altLang="ko-KR" sz="2400" b="0" i="0" u="none" strike="noStrike" kern="1200" cap="none" spc="-200" normalizeH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kumimoji="0" lang="ko-KR" altLang="en-US" sz="2400" b="0" i="0" u="none" strike="noStrike" kern="1200" cap="none" spc="-20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33572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유급주휴수당의 지급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03041-B4AF-FDAC-FEA8-895074398E33}"/>
              </a:ext>
            </a:extLst>
          </p:cNvPr>
          <p:cNvSpPr txBox="1"/>
          <p:nvPr/>
        </p:nvSpPr>
        <p:spPr>
          <a:xfrm>
            <a:off x="854731" y="247391"/>
            <a:ext cx="610103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4963A7"/>
                </a:solidFill>
                <a:effectLst/>
                <a:uLnTx/>
                <a:uFillTx/>
                <a:latin typeface="Montserrat SemiBold" pitchFamily="2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Lawyul</a:t>
            </a:r>
            <a:endParaRPr kumimoji="1" lang="ko-KR" altLang="en-US" sz="1100" b="0" i="0" u="none" strike="noStrike" kern="1200" cap="none" spc="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4963A7"/>
              </a:solidFill>
              <a:effectLst/>
              <a:uLnTx/>
              <a:uFillTx/>
              <a:latin typeface="Montserrat SemiBold" pitchFamily="2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0C15170-160B-E962-B21C-CA6B7123E414}"/>
              </a:ext>
            </a:extLst>
          </p:cNvPr>
          <p:cNvGrpSpPr/>
          <p:nvPr/>
        </p:nvGrpSpPr>
        <p:grpSpPr>
          <a:xfrm>
            <a:off x="960582" y="3524250"/>
            <a:ext cx="10756667" cy="2874964"/>
            <a:chOff x="960582" y="3524250"/>
            <a:chExt cx="10756667" cy="2874964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92E70484-8E65-54E8-B614-3416B00C8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524250"/>
              <a:ext cx="3272348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ko-KR" altLang="en-US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노동법상  </a:t>
              </a: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ISSUE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01923868-F455-95DB-B5F8-A6A0796B9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3879851"/>
              <a:ext cx="10756667" cy="2519363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342900" indent="-3429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1pPr>
              <a:lvl2pPr marL="742950" indent="-28575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2pPr>
              <a:lvl3pPr marL="11430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3pPr>
              <a:lvl4pPr marL="16002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4pPr>
              <a:lvl5pPr marL="2057400" indent="-228600" eaLnBrk="0" hangingPunct="0"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5pPr>
              <a:lvl6pPr marL="25146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6pPr>
              <a:lvl7pPr marL="29718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7pPr>
              <a:lvl8pPr marL="34290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8pPr>
              <a:lvl9pPr marL="3886200" indent="-228600" algn="ctr" eaLnBrk="0" fontAlgn="ctr" hangingPunct="0">
                <a:spcBef>
                  <a:spcPct val="5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kumimoji="1" sz="1500">
                  <a:solidFill>
                    <a:schemeClr val="tx1"/>
                  </a:solidFill>
                  <a:latin typeface="돋움체" panose="020B0609000101010101" pitchFamily="49" charset="-127"/>
                  <a:ea typeface="돋움체" panose="020B0609000101010101" pitchFamily="49" charset="-127"/>
                </a:defRPr>
              </a:lvl9pPr>
            </a:lstStyle>
            <a:p>
              <a:pPr marL="228600" indent="-228600" algn="l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유급주휴수당은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근로기준법상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주평균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회 이상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유급주휴일을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부여해야 하고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이때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유급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이라 함은 휴일로 인해 근로하지 않았다 하더라도 통상수당을 지급하라는 의미입니다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일반적으로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주소정근로일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근로하기로 정한 날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을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만근한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경우 일요일을 휴일로 부여하고 있으며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그러나 휴일은 반드시 일요일일 필요는 없습니다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228600" indent="-228600" algn="l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만약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이하 사업장인 경우에도 위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&lt;CASE1.&gt;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에서 확인한 바와 같이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유급주휴일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규정이 적용되기 때문에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유급주휴수당을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지급해야 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228600" indent="-228600" algn="l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만약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아르바이트의 소정근로시간을 주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15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 미만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(14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 이하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초단시간 근로자로 명함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으로 근로하기로 정하였다면 이 경우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유급주휴수당은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발생하지 않습니다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근로기준법 시행령 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18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228600" indent="-228600" algn="l" eaLnBrk="1" hangingPunct="1">
                <a:lnSpc>
                  <a:spcPct val="150000"/>
                </a:lnSpc>
                <a:buAutoNum type="arabicPeriod"/>
              </a:pP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월급제로 급여를 약정하고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월최저임금 이상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주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40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 기준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을 지급하기로 정했다면 특별한 사정이 없는 이상 월급에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유급주휴수당이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포함된 것으로 간주하며</a:t>
              </a:r>
              <a:endPara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0" indent="0" algn="l" eaLnBrk="1" hangingPunct="1">
                <a:lnSpc>
                  <a:spcPct val="150000"/>
                </a:lnSpc>
              </a:pP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일급제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시급제의 경우에는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주소정근로일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만근시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유급주휴수당을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지급해야 하는데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주평균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일의 통상일급을 추가로 지급하면 됩니다</a:t>
              </a:r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B037F62-16E0-3D10-F1F6-1D49AD3E6FD2}"/>
              </a:ext>
            </a:extLst>
          </p:cNvPr>
          <p:cNvGrpSpPr/>
          <p:nvPr/>
        </p:nvGrpSpPr>
        <p:grpSpPr>
          <a:xfrm>
            <a:off x="960582" y="1225835"/>
            <a:ext cx="10756667" cy="1892016"/>
            <a:chOff x="960582" y="1225835"/>
            <a:chExt cx="10756667" cy="1892016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0360B1E8-FC02-32B2-DA2D-7E14D8F5A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225835"/>
              <a:ext cx="2152156" cy="431800"/>
            </a:xfrm>
            <a:prstGeom prst="rect">
              <a:avLst/>
            </a:prstGeom>
            <a:solidFill>
              <a:srgbClr val="003366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88900" indent="-88900"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CASE 5</a:t>
              </a:r>
              <a:endPara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6E23E530-A8AC-85D9-1B86-3E42BAEB8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582" y="1584326"/>
              <a:ext cx="10756667" cy="1533525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171450" indent="-1714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defRPr kumimoji="1" sz="1400" b="1">
                  <a:solidFill>
                    <a:schemeClr val="tx1"/>
                  </a:solidFill>
                  <a:latin typeface="돋움체" pitchFamily="49" charset="-127"/>
                  <a:ea typeface="돋움체" pitchFamily="49" charset="-127"/>
                </a:defRPr>
              </a:lvl9pPr>
            </a:lstStyle>
            <a:p>
              <a:pPr algn="l"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저희는 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 이하 사업장인데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 err="1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유급주휴수당을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지급해야 하나요</a:t>
              </a: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pPr eaLnBrk="1" hangingPunct="1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일용직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아르바이트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프리랜서에게도 </a:t>
              </a:r>
              <a:r>
                <a:rPr lang="ko-KR" altLang="en-US" sz="1200" dirty="0" err="1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유급주휴수당을</a:t>
              </a:r>
              <a:r>
                <a:rPr lang="ko-KR" altLang="en-US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지급해야 하나요</a:t>
              </a:r>
              <a:r>
                <a:rPr lang="en-US" altLang="ko-KR" sz="1200" dirty="0">
                  <a:solidFill>
                    <a:srgbClr val="2D9BE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496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3008</Words>
  <Application>Microsoft Office PowerPoint</Application>
  <PresentationFormat>와이드스크린</PresentationFormat>
  <Paragraphs>268</Paragraphs>
  <Slides>17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나눔고딕</vt:lpstr>
      <vt:lpstr>나눔고딕 ExtraBold</vt:lpstr>
      <vt:lpstr>맑은 고딕</vt:lpstr>
      <vt:lpstr>Arial</vt:lpstr>
      <vt:lpstr>Montserrat SemiBold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지호 황</dc:creator>
  <cp:lastModifiedBy>user</cp:lastModifiedBy>
  <cp:revision>136</cp:revision>
  <dcterms:created xsi:type="dcterms:W3CDTF">2025-08-14T07:14:48Z</dcterms:created>
  <dcterms:modified xsi:type="dcterms:W3CDTF">2026-05-12T05:07:50Z</dcterms:modified>
</cp:coreProperties>
</file>